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06" r:id="rId2"/>
    <p:sldId id="409" r:id="rId3"/>
    <p:sldId id="410" r:id="rId4"/>
    <p:sldId id="412" r:id="rId5"/>
    <p:sldId id="413" r:id="rId6"/>
    <p:sldId id="415" r:id="rId7"/>
    <p:sldId id="416" r:id="rId8"/>
    <p:sldId id="417" r:id="rId9"/>
    <p:sldId id="419" r:id="rId10"/>
    <p:sldId id="420" r:id="rId11"/>
    <p:sldId id="426" r:id="rId12"/>
    <p:sldId id="424" r:id="rId13"/>
    <p:sldId id="421" r:id="rId14"/>
    <p:sldId id="425" r:id="rId15"/>
    <p:sldId id="414" r:id="rId16"/>
    <p:sldId id="422" r:id="rId17"/>
    <p:sldId id="427" r:id="rId18"/>
    <p:sldId id="395" r:id="rId19"/>
    <p:sldId id="394" r:id="rId20"/>
    <p:sldId id="393" r:id="rId21"/>
    <p:sldId id="384" r:id="rId22"/>
    <p:sldId id="387" r:id="rId23"/>
    <p:sldId id="392" r:id="rId24"/>
    <p:sldId id="400" r:id="rId25"/>
    <p:sldId id="396" r:id="rId26"/>
    <p:sldId id="397" r:id="rId27"/>
    <p:sldId id="401" r:id="rId28"/>
    <p:sldId id="385" r:id="rId29"/>
    <p:sldId id="398" r:id="rId30"/>
    <p:sldId id="391" r:id="rId31"/>
    <p:sldId id="390" r:id="rId32"/>
    <p:sldId id="459" r:id="rId33"/>
    <p:sldId id="389" r:id="rId34"/>
    <p:sldId id="429" r:id="rId35"/>
    <p:sldId id="430" r:id="rId36"/>
    <p:sldId id="431" r:id="rId37"/>
    <p:sldId id="432" r:id="rId38"/>
    <p:sldId id="411" r:id="rId39"/>
    <p:sldId id="433" r:id="rId40"/>
    <p:sldId id="434" r:id="rId41"/>
    <p:sldId id="435" r:id="rId42"/>
    <p:sldId id="436" r:id="rId43"/>
    <p:sldId id="437" r:id="rId44"/>
    <p:sldId id="438" r:id="rId45"/>
    <p:sldId id="418" r:id="rId46"/>
    <p:sldId id="460" r:id="rId47"/>
    <p:sldId id="440" r:id="rId48"/>
    <p:sldId id="423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61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62" r:id="rId65"/>
    <p:sldId id="457" r:id="rId66"/>
    <p:sldId id="458" r:id="rId67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4" autoAdjust="0"/>
    <p:restoredTop sz="87571" autoAdjust="0"/>
  </p:normalViewPr>
  <p:slideViewPr>
    <p:cSldViewPr snapToGrid="0" snapToObjects="1">
      <p:cViewPr>
        <p:scale>
          <a:sx n="90" d="100"/>
          <a:sy n="90" d="100"/>
        </p:scale>
        <p:origin x="2608" y="384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13.02.21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13.02.21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13.02.21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5.png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0.png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NULL"/><Relationship Id="rId5" Type="http://schemas.openxmlformats.org/officeDocument/2006/relationships/image" Target="../media/image68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67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NULL"/><Relationship Id="rId4" Type="http://schemas.openxmlformats.org/officeDocument/2006/relationships/image" Target="../media/image71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97.png"/><Relationship Id="rId7" Type="http://schemas.openxmlformats.org/officeDocument/2006/relationships/customXml" Target="../ink/ink2.xml"/><Relationship Id="rId12" Type="http://schemas.openxmlformats.org/officeDocument/2006/relationships/image" Target="../media/image190.png"/><Relationship Id="rId17" Type="http://schemas.openxmlformats.org/officeDocument/2006/relationships/customXml" Target="../ink/ink7.xml"/><Relationship Id="rId2" Type="http://schemas.openxmlformats.org/officeDocument/2006/relationships/image" Target="../media/image89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80.png"/><Relationship Id="rId4" Type="http://schemas.openxmlformats.org/officeDocument/2006/relationships/image" Target="../media/image98.png"/><Relationship Id="rId9" Type="http://schemas.openxmlformats.org/officeDocument/2006/relationships/customXml" Target="../ink/ink3.xml"/><Relationship Id="rId1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openxmlformats.org/officeDocument/2006/relationships/image" Target="../media/image8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8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89.png"/><Relationship Id="rId4" Type="http://schemas.openxmlformats.org/officeDocument/2006/relationships/image" Target="../media/image104.png"/><Relationship Id="rId9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5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7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5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7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23220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</a:t>
                </a:r>
                <a:r>
                  <a:rPr lang="en-US" sz="1800" b="1" dirty="0" err="1"/>
                  <a:t>demixing</a:t>
                </a:r>
                <a:r>
                  <a:rPr lang="en-US" sz="1800" b="1" dirty="0"/>
                  <a:t>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374557" y="6639478"/>
                <a:ext cx="12040697" cy="953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D</a:t>
                </a:r>
                <a:r>
                  <a:rPr lang="en-US" sz="1800" dirty="0">
                    <a:solidFill>
                      <a:schemeClr val="tx1"/>
                    </a:solidFill>
                  </a:rPr>
                  <a:t>on’t solve for W </a:t>
                </a:r>
                <a:r>
                  <a:rPr lang="en-US" sz="1800" dirty="0"/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Remember SVD?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a stretch along the axes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l-GR" sz="1800" dirty="0"/>
                  <a:t>, </a:t>
                </a:r>
                <a:r>
                  <a:rPr lang="en-US" sz="1800" dirty="0"/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7" y="6639478"/>
                <a:ext cx="12040697" cy="953636"/>
              </a:xfrm>
              <a:prstGeom prst="rect">
                <a:avLst/>
              </a:prstGeom>
              <a:blipFill>
                <a:blip r:embed="rId6"/>
                <a:stretch>
                  <a:fillRect l="-1054" t="-7792" b="-116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68840EC-C7AB-D245-B840-9AC45FB88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7" y="3777996"/>
            <a:ext cx="2446888" cy="2431547"/>
          </a:xfrm>
          <a:prstGeom prst="rect">
            <a:avLst/>
          </a:prstGeom>
        </p:spPr>
      </p:pic>
      <p:sp>
        <p:nvSpPr>
          <p:cNvPr id="37" name="Kreis">
            <a:extLst>
              <a:ext uri="{FF2B5EF4-FFF2-40B4-BE49-F238E27FC236}">
                <a16:creationId xmlns:a16="http://schemas.microsoft.com/office/drawing/2014/main" id="{FEA1C40D-41CD-6B45-8373-3EC895AA499C}"/>
              </a:ext>
            </a:extLst>
          </p:cNvPr>
          <p:cNvSpPr/>
          <p:nvPr/>
        </p:nvSpPr>
        <p:spPr>
          <a:xfrm>
            <a:off x="470919" y="4000055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Kreis">
            <a:extLst>
              <a:ext uri="{FF2B5EF4-FFF2-40B4-BE49-F238E27FC236}">
                <a16:creationId xmlns:a16="http://schemas.microsoft.com/office/drawing/2014/main" id="{780D1B3B-C96D-764B-BF22-C61A73FB95A2}"/>
              </a:ext>
            </a:extLst>
          </p:cNvPr>
          <p:cNvSpPr/>
          <p:nvPr/>
        </p:nvSpPr>
        <p:spPr>
          <a:xfrm>
            <a:off x="470919" y="4000055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39" name="Picture 2" descr="Image result for student icon">
            <a:extLst>
              <a:ext uri="{FF2B5EF4-FFF2-40B4-BE49-F238E27FC236}">
                <a16:creationId xmlns:a16="http://schemas.microsoft.com/office/drawing/2014/main" id="{5001AFAD-BCB0-054E-AA00-A0B103D5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" y="4053350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13" y="3602208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3902181" y="3929498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32" y="4037228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458673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483128" y="4479236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128" y="4479236"/>
                <a:ext cx="2221634" cy="825932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25842" y="61939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758212" y="7819800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2" y="7819800"/>
                <a:ext cx="1795170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8" y="7691224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76" y="7719445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124" y="7719445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81" y="7719446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4083428" y="7900063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5870817" y="7867592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7954546" y="8167845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9809414" y="8167845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4232173" y="8048808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4586398" y="8048808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6378665" y="7867592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6378665" y="8375441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8462393" y="8392905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8462393" y="8139624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10313341" y="8392905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10313341" y="8226236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4948549" y="774350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6919075" y="771453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8743404" y="774350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5181380" y="7833873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380" y="7833873"/>
                <a:ext cx="660244" cy="4801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7229684" y="7777206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684" y="7777206"/>
                <a:ext cx="450764" cy="480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9044464" y="77351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64" y="7735192"/>
                <a:ext cx="497252" cy="4801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822454" y="8281708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/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/>
                          <m:t>Σ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/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/>
                        </m:ctrlPr>
                      </m:sSupPr>
                      <m:e>
                        <m:r>
                          <a:rPr lang="en-US" b="1" i="1"/>
                          <m:t>𝐔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4" y="8281708"/>
                <a:ext cx="1957202" cy="901081"/>
              </a:xfrm>
              <a:prstGeom prst="rect">
                <a:avLst/>
              </a:prstGeom>
              <a:blipFill>
                <a:blip r:embed="rId20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9049278" y="8602983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278" y="8602983"/>
                <a:ext cx="672299" cy="480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7237276" y="8568212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76" y="8568212"/>
                <a:ext cx="782202" cy="480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5211459" y="8622234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59" y="8622234"/>
                <a:ext cx="482824" cy="4801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8722548" y="789590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6891838" y="7911650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4868761" y="790878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/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/>
                          <m:t>Σ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/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/>
                        </m:ctrlPr>
                      </m:sSupPr>
                      <m:e>
                        <m:r>
                          <a:rPr lang="en-US" b="1" i="1"/>
                          <m:t>𝐔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hteck 73">
            <a:extLst>
              <a:ext uri="{FF2B5EF4-FFF2-40B4-BE49-F238E27FC236}">
                <a16:creationId xmlns:a16="http://schemas.microsoft.com/office/drawing/2014/main" id="{B4A4B84E-CDBA-E245-91AA-DFCA489C1776}"/>
              </a:ext>
            </a:extLst>
          </p:cNvPr>
          <p:cNvSpPr/>
          <p:nvPr/>
        </p:nvSpPr>
        <p:spPr>
          <a:xfrm>
            <a:off x="336216" y="4426212"/>
            <a:ext cx="1052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D, E </a:t>
            </a:r>
            <a:r>
              <a:rPr lang="en-US" sz="2000" dirty="0"/>
              <a:t>are the singular values and eigenvectors composed from the covariance matrix of </a:t>
            </a:r>
            <a:r>
              <a:rPr lang="en-US" sz="2000" b="1" dirty="0"/>
              <a:t>X</a:t>
            </a:r>
            <a:endParaRPr lang="de-DE" sz="20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0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08416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084160" cy="375552"/>
              </a:xfrm>
              <a:prstGeom prst="rect">
                <a:avLst/>
              </a:prstGeom>
              <a:blipFill>
                <a:blip r:embed="rId11"/>
                <a:stretch>
                  <a:fillRect l="-242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a:rPr lang="en-US" sz="1800" b="1" i="1"/>
                          <m:t>𝐱</m:t>
                        </m:r>
                      </m:e>
                      <m:sub>
                        <m:r>
                          <a:rPr lang="en-US" sz="1800" i="1"/>
                          <m:t>𝑤</m:t>
                        </m:r>
                      </m:sub>
                    </m:sSub>
                    <m:r>
                      <a:rPr lang="en-US" sz="1800"/>
                      <m:t>=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sSup>
                          <m:sSupPr>
                            <m:ctrlPr>
                              <a:rPr lang="en-US" sz="1800" i="1"/>
                            </m:ctrlPr>
                          </m:sSupPr>
                          <m:e>
                            <m:r>
                              <a:rPr lang="en-US" sz="1800" b="1" i="1"/>
                              <m:t>𝐃</m:t>
                            </m:r>
                          </m:e>
                          <m:sup>
                            <m:r>
                              <a:rPr lang="en-US" sz="1800" i="1"/>
                              <m:t>−</m:t>
                            </m:r>
                            <m:f>
                              <m:fPr>
                                <m:ctrlPr>
                                  <a:rPr lang="en-US" sz="1800" i="1"/>
                                </m:ctrlPr>
                              </m:fPr>
                              <m:num>
                                <m:r>
                                  <a:rPr lang="en-US" sz="1800"/>
                                  <m:t>1</m:t>
                                </m:r>
                              </m:num>
                              <m:den>
                                <m:r>
                                  <a:rPr lang="en-US" sz="1800"/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/>
                            </m:ctrlPr>
                          </m:sSupPr>
                          <m:e>
                            <m:r>
                              <a:rPr lang="en-US" sz="1800" b="1" i="1"/>
                              <m:t>𝐄</m:t>
                            </m:r>
                          </m:e>
                          <m:sup>
                            <m:r>
                              <a:rPr lang="en-US" sz="1800" i="1"/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/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b="1" i="1"/>
                          <m:t>𝐬</m:t>
                        </m:r>
                      </m:e>
                    </m:acc>
                    <m:r>
                      <a:rPr lang="en-US" sz="1800"/>
                      <m:t>=</m:t>
                    </m:r>
                    <m:r>
                      <a:rPr lang="en-US" sz="1800" b="1" i="1"/>
                      <m:t>𝐕</m:t>
                    </m:r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a:rPr lang="en-US" sz="1800" b="1" i="1"/>
                          <m:t>𝐱</m:t>
                        </m:r>
                      </m:e>
                      <m:sub>
                        <m:r>
                          <a:rPr lang="en-US" sz="1800" i="1"/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  <a:blipFill>
                <a:blip r:embed="rId1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V.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C9CB83-1AA1-1E46-A492-98F7A9F86A11}"/>
              </a:ext>
            </a:extLst>
          </p:cNvPr>
          <p:cNvSpPr/>
          <p:nvPr/>
        </p:nvSpPr>
        <p:spPr>
          <a:xfrm>
            <a:off x="477965" y="4188995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Rotate the data such that either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(a) the output signal components are as statistically independent as possible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(b) the output signal components are most non-Gaussian. 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endParaRPr lang="en-US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1588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mean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eigenvectors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statistical independence.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8" name="Electroencephalogram (EEG) Concept">
            <a:extLst>
              <a:ext uri="{FF2B5EF4-FFF2-40B4-BE49-F238E27FC236}">
                <a16:creationId xmlns:a16="http://schemas.microsoft.com/office/drawing/2014/main" id="{ECAFAB01-1F9B-3148-AF21-1E505735358F}"/>
              </a:ext>
            </a:extLst>
          </p:cNvPr>
          <p:cNvSpPr txBox="1"/>
          <p:nvPr/>
        </p:nvSpPr>
        <p:spPr>
          <a:xfrm>
            <a:off x="374557" y="3769579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left to compute: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74557" y="523145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/>
              <a:t>ICA Algorithms – a broad overview: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BAF101-82AD-9C4F-8471-6D5B86A56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12" b="13608"/>
          <a:stretch/>
        </p:blipFill>
        <p:spPr>
          <a:xfrm>
            <a:off x="1786731" y="5631567"/>
            <a:ext cx="9228138" cy="32841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529638" y="680085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8" y="5644948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8" y="5319030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7231408" y="2555942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5102088" y="2555942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3573390" y="2503992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390" y="2503992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4946928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can be any twice continuously differentiable nonlinear and non-quadratic function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4946928"/>
                <a:ext cx="12040697" cy="2219859"/>
              </a:xfrm>
              <a:prstGeom prst="rect">
                <a:avLst/>
              </a:prstGeom>
              <a:blipFill>
                <a:blip r:embed="rId4"/>
                <a:stretch>
                  <a:fillRect l="-1053" t="-28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5422237" y="2537079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8140623" y="2485129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9260921" y="3944655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21" y="3944655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4118" t="-23077" r="-8235" b="-4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6171741" y="3974412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8094939" y="2555942"/>
            <a:ext cx="4059444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buClr>
                <a:schemeClr val="tx2"/>
              </a:buClr>
            </a:pPr>
            <a:r>
              <a:rPr lang="en-US" sz="2000">
                <a:solidFill>
                  <a:schemeClr val="tx1"/>
                </a:solidFill>
              </a:rPr>
              <a:t>unit-norm constraint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2676939" y="2555942"/>
            <a:ext cx="4293705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non-Gaussianity measure</a:t>
            </a: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Algorithm </a:t>
            </a:r>
            <a:r>
              <a:rPr lang="en-US" sz="2400" dirty="0" err="1"/>
              <a:t>PowerICA</a:t>
            </a:r>
            <a:r>
              <a:rPr lang="en-US" sz="2400" dirty="0"/>
              <a:t> – </a:t>
            </a:r>
            <a:r>
              <a:rPr lang="en-US" sz="2400" dirty="0">
                <a:solidFill>
                  <a:schemeClr val="bg2"/>
                </a:solidFill>
              </a:rPr>
              <a:t>alternative approach up for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672059" y="2728970"/>
                <a:ext cx="1648143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9" y="2728970"/>
                <a:ext cx="1648143" cy="4801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C3561EF-AD6F-A648-A364-FF958F086328}"/>
                  </a:ext>
                </a:extLst>
              </p:cNvPr>
              <p:cNvSpPr/>
              <p:nvPr/>
            </p:nvSpPr>
            <p:spPr>
              <a:xfrm>
                <a:off x="7274547" y="2728970"/>
                <a:ext cx="516488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C3561EF-AD6F-A648-A364-FF958F08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47" y="2728970"/>
                <a:ext cx="516488" cy="480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D804A8F6-CF72-2947-A4FA-043E325E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09" y="4078311"/>
            <a:ext cx="5412409" cy="4441164"/>
          </a:xfrm>
          <a:prstGeom prst="rect">
            <a:avLst/>
          </a:prstGeom>
        </p:spPr>
      </p:pic>
      <p:sp>
        <p:nvSpPr>
          <p:cNvPr id="16" name="Legende mit Pfeil nach links 15">
            <a:extLst>
              <a:ext uri="{FF2B5EF4-FFF2-40B4-BE49-F238E27FC236}">
                <a16:creationId xmlns:a16="http://schemas.microsoft.com/office/drawing/2014/main" id="{04FC5682-E571-AE42-8552-DB4B98068C80}"/>
              </a:ext>
            </a:extLst>
          </p:cNvPr>
          <p:cNvSpPr/>
          <p:nvPr/>
        </p:nvSpPr>
        <p:spPr>
          <a:xfrm>
            <a:off x="8945218" y="5976730"/>
            <a:ext cx="3209165" cy="1282148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Verbalize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!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74E9BA-1CF8-0148-B708-1797F42F10F9}"/>
              </a:ext>
            </a:extLst>
          </p:cNvPr>
          <p:cNvSpPr/>
          <p:nvPr/>
        </p:nvSpPr>
        <p:spPr>
          <a:xfrm>
            <a:off x="4002157" y="5976730"/>
            <a:ext cx="4770782" cy="16830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5195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02A076-8964-D64A-B686-B606C32C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6382"/>
          <a:stretch/>
        </p:blipFill>
        <p:spPr>
          <a:xfrm>
            <a:off x="145185" y="2156143"/>
            <a:ext cx="12105672" cy="6759617"/>
          </a:xfrm>
          <a:prstGeom prst="rect">
            <a:avLst/>
          </a:prstGeom>
        </p:spPr>
      </p:pic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722477" y="7709842"/>
            <a:ext cx="53155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455194" y="6086451"/>
            <a:ext cx="10661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730492" y="4358172"/>
            <a:ext cx="5155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780185" y="2905193"/>
            <a:ext cx="41613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Sin</a:t>
            </a:r>
          </a:p>
        </p:txBody>
      </p:sp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Independent </a:t>
            </a:r>
            <a:r>
              <a:rPr lang="de-DE" sz="3200" dirty="0" err="1"/>
              <a:t>Component</a:t>
            </a:r>
            <a:r>
              <a:rPr lang="de-DE" sz="3200" dirty="0"/>
              <a:t> Analysis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</a:t>
            </a:r>
            <a:r>
              <a:rPr lang="en-US" sz="2400" dirty="0">
                <a:solidFill>
                  <a:srgbClr val="F08230"/>
                </a:solidFill>
              </a:rPr>
              <a:t>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935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Goal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de-DE" sz="2000" dirty="0">
                <a:solidFill>
                  <a:schemeClr val="accent5"/>
                </a:solidFill>
              </a:rPr>
              <a:t>Goals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:</a:t>
            </a:r>
          </a:p>
          <a:p>
            <a:r>
              <a:rPr lang="de-DE" sz="1800" dirty="0" err="1"/>
              <a:t>Evaluate</a:t>
            </a:r>
            <a:r>
              <a:rPr lang="de-DE" sz="1800" dirty="0"/>
              <a:t> ICA -</a:t>
            </a:r>
            <a:r>
              <a:rPr lang="de-DE" sz="1800" dirty="0" err="1"/>
              <a:t>Algorithms</a:t>
            </a:r>
            <a:r>
              <a:rPr lang="de-DE" sz="1800" dirty="0"/>
              <a:t> in </a:t>
            </a:r>
            <a:r>
              <a:rPr lang="de-DE" sz="1800" dirty="0" err="1"/>
              <a:t>terms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robustness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Elaborating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robustness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r>
              <a:rPr lang="de-DE" sz="1800" dirty="0"/>
              <a:t> in EEG-</a:t>
            </a:r>
            <a:r>
              <a:rPr lang="de-DE" sz="1800" dirty="0" err="1"/>
              <a:t>measurements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de-DE" sz="2000" dirty="0">
                    <a:solidFill>
                      <a:schemeClr val="accent5"/>
                    </a:solidFill>
                  </a:rPr>
                  <a:t>Problems:</a:t>
                </a:r>
                <a:endParaRPr lang="de-DE" sz="2000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ICA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not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unique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can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de-DE" sz="1800" dirty="0"/>
                  <a:t>, </a:t>
                </a:r>
                <a:r>
                  <a:rPr lang="de-DE" sz="1800" dirty="0" err="1"/>
                  <a:t>scaled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have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changes</a:t>
                </a:r>
                <a:endParaRPr lang="de-DE" sz="1800" dirty="0"/>
              </a:p>
              <a:p>
                <a:r>
                  <a:rPr lang="de-DE" sz="1800" dirty="0"/>
                  <a:t>Find </a:t>
                </a:r>
                <a:r>
                  <a:rPr lang="de-DE" sz="1800" dirty="0" err="1"/>
                  <a:t>Metrics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which</a:t>
                </a:r>
                <a:r>
                  <a:rPr lang="de-DE" sz="1800" dirty="0"/>
                  <a:t> deal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de-DE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de-DE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2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US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US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US" sz="1800" dirty="0"/>
                  <a:t>2 options: compare Input and Reconstructed Signals or Compare Mixing Matrix A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3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602216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602216" cy="534762"/>
              </a:xfrm>
              <a:prstGeom prst="rect">
                <a:avLst/>
              </a:prstGeom>
              <a:blipFill>
                <a:blip r:embed="rId8"/>
                <a:stretch>
                  <a:fillRect t="-6977" r="-6250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90711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90711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72171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1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515206" cy="53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515206" cy="537776"/>
              </a:xfrm>
              <a:prstGeom prst="rect">
                <a:avLst/>
              </a:prstGeom>
              <a:blipFill>
                <a:blip r:embed="rId14"/>
                <a:stretch>
                  <a:fillRect l="-4878"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298095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298095" cy="387798"/>
              </a:xfrm>
              <a:prstGeom prst="rect">
                <a:avLst/>
              </a:prstGeom>
              <a:blipFill>
                <a:blip r:embed="rId15"/>
                <a:stretch>
                  <a:fillRect l="-20000" r="-20000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0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 err="1"/>
              <a:t>Metrics</a:t>
            </a:r>
            <a:r>
              <a:rPr lang="de-DE" sz="2800" dirty="0"/>
              <a:t>: MD, MSE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2" y="6647651"/>
                <a:ext cx="5886968" cy="100824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900" dirty="0"/>
                  <a:t>Taking the Mean of the squared residuals</a:t>
                </a:r>
              </a:p>
              <a:p>
                <a:r>
                  <a:rPr lang="en-AU" sz="1900" dirty="0"/>
                  <a:t>4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9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2" y="6647651"/>
                <a:ext cx="5886968" cy="1008247"/>
              </a:xfrm>
              <a:blipFill>
                <a:blip r:embed="rId2"/>
                <a:stretch>
                  <a:fillRect l="-2581" t="-100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AU" sz="1800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AU" sz="180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sz="180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i="1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𝑃𝐽𝐷</m:t>
                    </m:r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considers Permutation P, Scaling D</a:t>
                </a:r>
                <a:r>
                  <a:rPr lang="en-AU" sz="1800" dirty="0"/>
                  <a:t> and sign changes J,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fName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3712" cy="729046"/>
              </a:xfrm>
              <a:prstGeom prst="rect">
                <a:avLst/>
              </a:prstGeom>
              <a:noFill/>
              <a:ln w="25400">
                <a:solidFill>
                  <a:srgbClr val="005C9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de-DE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  <m:r>
                                    <a:rPr lang="de-DE" sz="18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de-DE" sz="1800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sz="18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de-DE" sz="18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de-DE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3712" cy="729046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 w="25400">
                <a:solidFill>
                  <a:srgbClr val="005C9C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465006" y="7646870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465006" y="7840158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094271" y="771988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3883742" y="7655899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3981463" y="7581388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2"/>
                </a:solidFill>
              </a:rPr>
              <a:t>residuals</a:t>
            </a:r>
            <a:endParaRPr lang="de-DE" sz="1200" dirty="0">
              <a:solidFill>
                <a:schemeClr val="bg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515032" y="8093434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3D53CDE-9E15-3B49-9678-8D9673BA574A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2930013" y="8712946"/>
            <a:ext cx="9832" cy="93605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228833" y="6647650"/>
            <a:ext cx="5886968" cy="719101"/>
          </a:xfrm>
          <a:prstGeom prst="rect">
            <a:avLst/>
          </a:prstGeom>
          <a:ln w="25400">
            <a:solidFill>
              <a:schemeClr val="bg2"/>
            </a:solidFill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X and A</a:t>
            </a:r>
            <a:endParaRPr lang="en-AU" sz="1800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71754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General </a:t>
            </a:r>
            <a:r>
              <a:rPr lang="de-DE" sz="2800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/>
              <p:nvPr/>
            </p:nvSpPr>
            <p:spPr>
              <a:xfrm>
                <a:off x="457185" y="6791313"/>
                <a:ext cx="5943615" cy="1486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2. Run different Algorithms for different cases: </a:t>
                </a:r>
              </a:p>
              <a:p>
                <a:pPr marL="982980" lvl="1" indent="-342900">
                  <a:buAutoNum type="arabicPeriod"/>
                </a:pPr>
                <a:r>
                  <a:rPr lang="en-US" sz="1800" dirty="0"/>
                  <a:t>different Sample Sizes, </a:t>
                </a:r>
              </a:p>
              <a:p>
                <a:pPr marL="982980" lvl="1" indent="-342900">
                  <a:buAutoNum type="arabicPeriod"/>
                </a:pPr>
                <a:r>
                  <a:rPr lang="en-US" sz="1800" dirty="0"/>
                  <a:t>different levels of contamination (noise, outlier)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3.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on MD, MSE, SNR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12B6C64-60D2-0C4B-BA90-A2599FA15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5" y="6791313"/>
                <a:ext cx="5943615" cy="1486754"/>
              </a:xfrm>
              <a:prstGeom prst="rect">
                <a:avLst/>
              </a:prstGeom>
              <a:blipFill>
                <a:blip r:embed="rId2"/>
                <a:stretch>
                  <a:fillRect l="-853" t="-1695" b="-59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354497" y="2147304"/>
                <a:ext cx="10958321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5C9C"/>
                    </a:solidFill>
                  </a:rPr>
                  <a:t>What do we have to do: </a:t>
                </a:r>
              </a:p>
              <a:p>
                <a:pPr marL="342900" indent="-342900">
                  <a:buAutoNum type="arabicPeriod"/>
                </a:pPr>
                <a:r>
                  <a:rPr lang="en-US" sz="1800" dirty="0"/>
                  <a:t>Generate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US" sz="1800" dirty="0"/>
                  <a:t> Input Signals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</m:oMath>
                </a14:m>
                <a:r>
                  <a:rPr lang="en-US" sz="1800" dirty="0"/>
                  <a:t> and a random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US" sz="1800" dirty="0"/>
                  <a:t> Mixing Matrix.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groundtruth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" y="2147304"/>
                <a:ext cx="10958321" cy="758477"/>
              </a:xfrm>
              <a:prstGeom prst="rect">
                <a:avLst/>
              </a:prstGeom>
              <a:blipFill>
                <a:blip r:embed="rId3"/>
                <a:stretch>
                  <a:fillRect l="-463" t="-3279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3" y="3408127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33" y="3443917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7" y="5025417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33" y="5001748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6323372" y="3032799"/>
            <a:ext cx="2760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/>
              <a:t>Standard Signals: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Rectangle</a:t>
            </a:r>
            <a:r>
              <a:rPr lang="de-DE" sz="1600" dirty="0"/>
              <a:t>:    10Hz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Sawtooth</a:t>
            </a:r>
            <a:r>
              <a:rPr lang="de-DE" sz="1600" dirty="0"/>
              <a:t>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fs</a:t>
            </a:r>
            <a:r>
              <a:rPr lang="de-DE" sz="1600" dirty="0"/>
              <a:t>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Normalized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/>
              <p:nvPr/>
            </p:nvSpPr>
            <p:spPr>
              <a:xfrm>
                <a:off x="6323372" y="4860520"/>
                <a:ext cx="284421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600" dirty="0"/>
                  <a:t>Brainwaves: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4EAB072-8105-4047-9A24-BB81F8C5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2" y="4860520"/>
                <a:ext cx="2844210" cy="1323439"/>
              </a:xfrm>
              <a:prstGeom prst="rect">
                <a:avLst/>
              </a:prstGeom>
              <a:blipFill>
                <a:blip r:embed="rId8"/>
                <a:stretch>
                  <a:fillRect l="-889" t="-952" b="-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23" y="4145196"/>
                <a:ext cx="3912093" cy="1034642"/>
              </a:xfrm>
              <a:prstGeom prst="rect">
                <a:avLst/>
              </a:prstGeom>
              <a:blipFill>
                <a:blip r:embed="rId9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/>
              <p:nvPr/>
            </p:nvSpPr>
            <p:spPr>
              <a:xfrm>
                <a:off x="6400800" y="6791313"/>
                <a:ext cx="6116867" cy="191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4. Do this multiple times (</a:t>
                </a:r>
                <a:r>
                  <a:rPr lang="en-US" sz="1800" dirty="0" err="1"/>
                  <a:t>reproducability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Monte Carlo Study (random Input, deterministic output)</a:t>
                </a:r>
              </a:p>
              <a:p>
                <a:pPr marL="342900" indent="-342900">
                  <a:buAutoNum type="arabicPeriod"/>
                </a:pPr>
                <a:endParaRPr lang="en-US" sz="1800" dirty="0"/>
              </a:p>
              <a:p>
                <a:pPr marL="342900" indent="-342900">
                  <a:buAutoNum type="arabicPeriod"/>
                </a:pPr>
                <a:endParaRPr lang="en-US" sz="1800" dirty="0"/>
              </a:p>
              <a:p>
                <a:r>
                  <a:rPr lang="en-US" sz="1800" dirty="0"/>
                  <a:t>5. Statistical Analyses on multiple outcomes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interpret results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1ECE30-D9C7-D349-9459-A6002057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6791313"/>
                <a:ext cx="6116867" cy="1917063"/>
              </a:xfrm>
              <a:prstGeom prst="rect">
                <a:avLst/>
              </a:prstGeom>
              <a:blipFill>
                <a:blip r:embed="rId10"/>
                <a:stretch>
                  <a:fillRect l="-2490" t="-1316"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 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de-DE" sz="1800" dirty="0"/>
              <a:t> ECG, Sinus, </a:t>
            </a:r>
            <a:r>
              <a:rPr lang="de-DE" sz="1800" dirty="0" err="1"/>
              <a:t>Rectangle</a:t>
            </a:r>
            <a:r>
              <a:rPr lang="de-DE" sz="1800" dirty="0"/>
              <a:t>, </a:t>
            </a:r>
            <a:r>
              <a:rPr lang="de-DE" sz="1800" dirty="0" err="1"/>
              <a:t>Sawtooth</a:t>
            </a:r>
            <a:endParaRPr lang="de-DE" sz="1800" dirty="0"/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6919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3. </a:t>
            </a:r>
            <a:r>
              <a:rPr lang="de-DE" sz="1800" dirty="0" err="1"/>
              <a:t>Contaminate</a:t>
            </a:r>
            <a:r>
              <a:rPr lang="de-DE" sz="1800" dirty="0"/>
              <a:t>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Add </a:t>
            </a:r>
            <a:r>
              <a:rPr lang="de-DE" sz="1800" dirty="0" err="1"/>
              <a:t>single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patchy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 (1000std) </a:t>
            </a:r>
            <a:r>
              <a:rPr lang="de-DE" sz="1800" dirty="0" err="1"/>
              <a:t>and</a:t>
            </a:r>
            <a:r>
              <a:rPr lang="de-DE" sz="1800" dirty="0"/>
              <a:t>/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(3std)</a:t>
            </a:r>
          </a:p>
          <a:p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116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800" dirty="0"/>
                  <a:t>2. Mix Signals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Mixing Matrix A (</a:t>
                </a:r>
                <a:r>
                  <a:rPr lang="de-DE" sz="1800" dirty="0" err="1"/>
                  <a:t>random</a:t>
                </a:r>
                <a:r>
                  <a:rPr lang="de-DE" sz="1800" dirty="0"/>
                  <a:t>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11674" cy="646331"/>
              </a:xfrm>
              <a:prstGeom prst="rect">
                <a:avLst/>
              </a:prstGeom>
              <a:blipFill>
                <a:blip r:embed="rId2"/>
                <a:stretch>
                  <a:fillRect l="-107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5" y="5299819"/>
            <a:ext cx="674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4. </a:t>
            </a:r>
            <a:r>
              <a:rPr lang="de-DE" sz="1800" dirty="0" err="1"/>
              <a:t>Whitening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Decorrelate</a:t>
            </a:r>
            <a:r>
              <a:rPr lang="de-DE" sz="1800" dirty="0"/>
              <a:t> Signals: </a:t>
            </a:r>
            <a:r>
              <a:rPr lang="de-DE" sz="1800" dirty="0" err="1"/>
              <a:t>meaning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diagonal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all </a:t>
            </a:r>
            <a:r>
              <a:rPr lang="de-DE" sz="1800" dirty="0" err="1"/>
              <a:t>the</a:t>
            </a:r>
            <a:r>
              <a:rPr lang="de-DE" sz="1800" dirty="0"/>
              <a:t> diagonal </a:t>
            </a:r>
            <a:r>
              <a:rPr lang="de-DE" sz="1800" dirty="0" err="1"/>
              <a:t>elements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equal</a:t>
            </a:r>
            <a:r>
              <a:rPr lang="de-DE" sz="1800" dirty="0"/>
              <a:t>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5. </a:t>
            </a:r>
            <a:r>
              <a:rPr lang="de-DE" sz="1800" dirty="0" err="1"/>
              <a:t>Perform</a:t>
            </a:r>
            <a:r>
              <a:rPr lang="de-DE" sz="1800" dirty="0"/>
              <a:t>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4 </a:t>
            </a:r>
            <a:r>
              <a:rPr lang="de-DE" sz="1800" dirty="0" err="1"/>
              <a:t>Algos</a:t>
            </a:r>
            <a:r>
              <a:rPr lang="de-DE" sz="1800" dirty="0"/>
              <a:t>: JADE, RADICAL, </a:t>
            </a:r>
            <a:r>
              <a:rPr lang="de-DE" sz="1800" dirty="0" err="1"/>
              <a:t>CoroICA</a:t>
            </a:r>
            <a:r>
              <a:rPr lang="de-DE" sz="1800" dirty="0">
                <a:solidFill>
                  <a:schemeClr val="accent5"/>
                </a:solidFill>
              </a:rPr>
              <a:t>, </a:t>
            </a:r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2214" y="7067841"/>
                <a:ext cx="42659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4" y="7067841"/>
                <a:ext cx="426591" cy="408445"/>
              </a:xfrm>
              <a:prstGeom prst="rect">
                <a:avLst/>
              </a:prstGeom>
              <a:blipFill>
                <a:blip r:embed="rId3"/>
                <a:stretch>
                  <a:fillRect t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7FA44C3-7C3E-0640-8EEF-3876B789FE8E}"/>
                  </a:ext>
                </a:extLst>
              </p:cNvPr>
              <p:cNvSpPr/>
              <p:nvPr/>
            </p:nvSpPr>
            <p:spPr>
              <a:xfrm>
                <a:off x="3371731" y="7070372"/>
                <a:ext cx="41549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7FA44C3-7C3E-0640-8EEF-3876B789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731" y="7070372"/>
                <a:ext cx="415498" cy="409856"/>
              </a:xfrm>
              <a:prstGeom prst="rect">
                <a:avLst/>
              </a:prstGeom>
              <a:blipFill>
                <a:blip r:embed="rId4"/>
                <a:stretch>
                  <a:fillRect l="-5882"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6. </a:t>
            </a:r>
            <a:r>
              <a:rPr lang="de-DE" sz="1800" dirty="0" err="1"/>
              <a:t>Evaluate</a:t>
            </a:r>
            <a:r>
              <a:rPr lang="de-DE" sz="1800" dirty="0"/>
              <a:t>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Minimum </a:t>
            </a:r>
            <a:r>
              <a:rPr lang="de-DE" sz="1800" dirty="0" err="1"/>
              <a:t>Distance</a:t>
            </a:r>
            <a:r>
              <a:rPr lang="de-DE" sz="1800" dirty="0"/>
              <a:t>, MSE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7. </a:t>
            </a:r>
            <a:r>
              <a:rPr lang="de-DE" sz="1800" dirty="0" err="1"/>
              <a:t>Evaluate</a:t>
            </a:r>
            <a:r>
              <a:rPr lang="de-DE" sz="1800" dirty="0"/>
              <a:t>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Get</a:t>
            </a:r>
            <a:r>
              <a:rPr lang="de-DE" sz="1800" dirty="0"/>
              <a:t> 1000 MDs </a:t>
            </a:r>
            <a:r>
              <a:rPr lang="de-DE" sz="1800" dirty="0" err="1"/>
              <a:t>and</a:t>
            </a:r>
            <a:r>
              <a:rPr lang="de-DE" sz="1800" dirty="0"/>
              <a:t>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>
                <a:solidFill>
                  <a:schemeClr val="accent5"/>
                </a:solidFill>
              </a:rPr>
              <a:t>BoxPlot</a:t>
            </a:r>
            <a:endParaRPr lang="de-DE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7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 err="1"/>
              <a:t>Expirement</a:t>
            </a:r>
            <a:r>
              <a:rPr lang="de-DE" sz="2800" dirty="0"/>
              <a:t> </a:t>
            </a:r>
            <a:r>
              <a:rPr lang="de-DE" sz="2800" dirty="0" err="1"/>
              <a:t>Types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861608"/>
            <a:ext cx="9413796" cy="20928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1.) Focus on </a:t>
            </a:r>
            <a:r>
              <a:rPr lang="de-DE" sz="2000" dirty="0">
                <a:solidFill>
                  <a:schemeClr val="accent5"/>
                </a:solidFill>
              </a:rPr>
              <a:t>Sample Size</a:t>
            </a:r>
          </a:p>
          <a:p>
            <a:endParaRPr lang="de-DE" sz="2000" dirty="0">
              <a:solidFill>
                <a:schemeClr val="accent5"/>
              </a:solidFill>
            </a:endParaRP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Initialize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different Sample Sizes: 1000, 2500, 5000, 10000, 15000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I</a:t>
            </a:r>
            <a:r>
              <a:rPr lang="de-DE" sz="1800" dirty="0"/>
              <a:t>: </a:t>
            </a:r>
            <a:r>
              <a:rPr lang="de-DE" sz="1800" dirty="0" err="1"/>
              <a:t>No</a:t>
            </a:r>
            <a:r>
              <a:rPr lang="de-DE" sz="1800" dirty="0"/>
              <a:t> Noise,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, 1000 </a:t>
            </a:r>
            <a:r>
              <a:rPr lang="de-DE" sz="1800" dirty="0" err="1"/>
              <a:t>runs</a:t>
            </a:r>
            <a:endParaRPr lang="de-DE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II</a:t>
            </a:r>
            <a:r>
              <a:rPr lang="de-DE" sz="1800" dirty="0"/>
              <a:t>: 40dB SNR,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, 1000 </a:t>
            </a:r>
            <a:r>
              <a:rPr lang="de-DE" sz="1800" dirty="0" err="1"/>
              <a:t>runs</a:t>
            </a:r>
            <a:endParaRPr lang="de-DE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III</a:t>
            </a:r>
            <a:r>
              <a:rPr lang="de-DE" sz="1800" dirty="0"/>
              <a:t>: </a:t>
            </a:r>
            <a:r>
              <a:rPr lang="de-DE" sz="1800" dirty="0" err="1"/>
              <a:t>No</a:t>
            </a:r>
            <a:r>
              <a:rPr lang="de-DE" sz="1800" dirty="0"/>
              <a:t> Noise,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std</a:t>
            </a:r>
            <a:r>
              <a:rPr lang="de-DE" sz="1800" dirty="0"/>
              <a:t> = 100, 1000 </a:t>
            </a:r>
            <a:r>
              <a:rPr lang="de-DE" sz="1800" dirty="0" err="1"/>
              <a:t>runs</a:t>
            </a:r>
            <a:endParaRPr lang="de-DE" sz="1800" dirty="0"/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IV</a:t>
            </a:r>
            <a:r>
              <a:rPr lang="de-DE" sz="1800" dirty="0"/>
              <a:t>: 40dB SNR,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std</a:t>
            </a:r>
            <a:r>
              <a:rPr lang="de-DE" sz="1800" dirty="0"/>
              <a:t> = 100, 1000 </a:t>
            </a:r>
            <a:r>
              <a:rPr lang="de-DE" sz="1800" dirty="0" err="1"/>
              <a:t>runs</a:t>
            </a:r>
            <a:endParaRPr lang="de-DE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4000" y="5802448"/>
            <a:ext cx="9772740" cy="20928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2.) Focus on </a:t>
            </a:r>
            <a:r>
              <a:rPr lang="de-DE" sz="2000" dirty="0" err="1">
                <a:solidFill>
                  <a:schemeClr val="accent5"/>
                </a:solidFill>
              </a:rPr>
              <a:t>amount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of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noise</a:t>
            </a:r>
            <a:r>
              <a:rPr lang="de-DE" sz="2000" dirty="0">
                <a:solidFill>
                  <a:schemeClr val="accent5"/>
                </a:solidFill>
              </a:rPr>
              <a:t>/</a:t>
            </a:r>
            <a:r>
              <a:rPr lang="de-DE" sz="2000" dirty="0" err="1">
                <a:solidFill>
                  <a:schemeClr val="accent5"/>
                </a:solidFill>
              </a:rPr>
              <a:t>outlier</a:t>
            </a:r>
            <a:endParaRPr lang="de-DE" sz="2000" dirty="0">
              <a:solidFill>
                <a:schemeClr val="accent5"/>
              </a:solidFill>
            </a:endParaRPr>
          </a:p>
          <a:p>
            <a:endParaRPr lang="de-DE" sz="2000" dirty="0">
              <a:solidFill>
                <a:schemeClr val="accent5"/>
              </a:solidFill>
            </a:endParaRP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dirty="0"/>
              <a:t>Initialize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fix Sample Size </a:t>
            </a:r>
            <a:r>
              <a:rPr lang="de-DE" sz="1800" dirty="0" err="1"/>
              <a:t>of</a:t>
            </a:r>
            <a:r>
              <a:rPr lang="de-DE" sz="1800" dirty="0"/>
              <a:t> 10000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V</a:t>
            </a:r>
            <a:r>
              <a:rPr lang="de-DE" sz="1800" dirty="0"/>
              <a:t>: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SNR: 40 dB, 30 dB, 20 dB, 10 dB, 6 dB, 3 dB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VI</a:t>
            </a:r>
            <a:r>
              <a:rPr lang="de-DE" sz="1800" dirty="0"/>
              <a:t>: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b="1" dirty="0" err="1"/>
              <a:t>patchy</a:t>
            </a:r>
            <a:r>
              <a:rPr lang="de-DE" sz="1800" dirty="0"/>
              <a:t> %: 0.1, 0.25, 0.5, 1, 1.5, 5, 10, 20, 50  </a:t>
            </a:r>
            <a:r>
              <a:rPr lang="de-DE" sz="1800" dirty="0" err="1"/>
              <a:t>with</a:t>
            </a:r>
            <a:r>
              <a:rPr lang="de-DE" sz="1800" dirty="0"/>
              <a:t> 1000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VII</a:t>
            </a:r>
            <a:r>
              <a:rPr lang="de-DE" sz="1800" dirty="0"/>
              <a:t>: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b="1" dirty="0"/>
              <a:t>impulsive</a:t>
            </a:r>
            <a:r>
              <a:rPr lang="de-DE" sz="1800" dirty="0"/>
              <a:t> %: 0.1, 0.25, 0.5, 1, 1.5, 5, 10, 20, 50  </a:t>
            </a:r>
            <a:r>
              <a:rPr lang="de-DE" sz="1800" dirty="0" err="1"/>
              <a:t>with</a:t>
            </a:r>
            <a:r>
              <a:rPr lang="de-DE" sz="1800" dirty="0"/>
              <a:t> 1000 STD</a:t>
            </a:r>
          </a:p>
          <a:p>
            <a:pPr marL="342900" indent="-342900">
              <a:buClr>
                <a:schemeClr val="tx2"/>
              </a:buClr>
              <a:buFont typeface="Systemschrift Normal"/>
              <a:buChar char="►"/>
            </a:pPr>
            <a:r>
              <a:rPr lang="de-DE" sz="1800" b="1" dirty="0"/>
              <a:t>Type VIII</a:t>
            </a:r>
            <a:r>
              <a:rPr lang="de-DE" sz="1800" dirty="0"/>
              <a:t>: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amount</a:t>
            </a:r>
            <a:r>
              <a:rPr lang="de-DE" sz="1800" dirty="0"/>
              <a:t> = 1,  </a:t>
            </a:r>
            <a:r>
              <a:rPr lang="de-DE" sz="1800" dirty="0" err="1"/>
              <a:t>with</a:t>
            </a:r>
            <a:r>
              <a:rPr lang="de-DE" sz="1800" dirty="0"/>
              <a:t> 3, 10, 50, 100, 1000 STD</a:t>
            </a:r>
          </a:p>
        </p:txBody>
      </p:sp>
    </p:spTree>
    <p:extLst>
      <p:ext uri="{BB962C8B-B14F-4D97-AF65-F5344CB8AC3E}">
        <p14:creationId xmlns:p14="http://schemas.microsoft.com/office/powerpoint/2010/main" val="27259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E0E8BD0-4980-534B-9CEB-9B89E78D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4" y="4407639"/>
            <a:ext cx="3346821" cy="194269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F7578C-5787-884B-BF07-8E28A7A22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47" y="4407638"/>
            <a:ext cx="3346820" cy="193999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68BECFF-0181-314D-9112-A22EACF6A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40" y="6754596"/>
            <a:ext cx="3406320" cy="1982098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413920" y="6380569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413920" y="40574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0.4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CDB7F791-9476-5141-9219-CAF75FA09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89" y="4407637"/>
            <a:ext cx="3346821" cy="1972932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B5A1D6C4-19A0-7E42-A588-9112F52AF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309" y="2086352"/>
            <a:ext cx="3528251" cy="2089547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FA25410A-1C36-8C4A-A43D-2E3785DE0403}"/>
              </a:ext>
            </a:extLst>
          </p:cNvPr>
          <p:cNvSpPr txBox="1"/>
          <p:nvPr/>
        </p:nvSpPr>
        <p:spPr>
          <a:xfrm>
            <a:off x="9413920" y="173439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MD = 0.2</a:t>
            </a:r>
          </a:p>
        </p:txBody>
      </p:sp>
    </p:spTree>
    <p:extLst>
      <p:ext uri="{BB962C8B-B14F-4D97-AF65-F5344CB8AC3E}">
        <p14:creationId xmlns:p14="http://schemas.microsoft.com/office/powerpoint/2010/main" val="263560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40598" y="3189485"/>
              <a:ext cx="5999672" cy="2712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35.1±4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210800"/>
                  </p:ext>
                </p:extLst>
              </p:nvPr>
            </p:nvGraphicFramePr>
            <p:xfrm>
              <a:off x="6040598" y="3189485"/>
              <a:ext cx="5999672" cy="2712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364" t="-113043" r="-216364" b="-2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13043" r="-100000" b="-2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542" t="-113043" r="-847" b="-26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364" t="-272222" r="-21636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364" t="-291304" r="-216364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91304" r="-100000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542" t="-291304" r="-847" b="-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5907248" y="278365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Sample Size 10000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BA3C19-CCD5-8945-AAF2-085F65A9F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29" y="2499478"/>
            <a:ext cx="5293219" cy="45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6012291"/>
                  </p:ext>
                </p:extLst>
              </p:nvPr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7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5 - 7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211515" y="5704260"/>
            <a:ext cx="545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Covariance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Estimation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Whitening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Robust </a:t>
            </a:r>
            <a:r>
              <a:rPr lang="de-DE" sz="1800" dirty="0" err="1">
                <a:solidFill>
                  <a:srgbClr val="005C9C"/>
                </a:solidFill>
              </a:rPr>
              <a:t>objective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Function</a:t>
            </a:r>
            <a:r>
              <a:rPr lang="de-DE" sz="1800" dirty="0">
                <a:solidFill>
                  <a:srgbClr val="005C9C"/>
                </a:solidFill>
              </a:rPr>
              <a:t> in </a:t>
            </a:r>
            <a:r>
              <a:rPr lang="de-DE" sz="1800" dirty="0" err="1">
                <a:solidFill>
                  <a:srgbClr val="005C9C"/>
                </a:solidFill>
              </a:rPr>
              <a:t>higher</a:t>
            </a:r>
            <a:r>
              <a:rPr lang="de-DE" sz="1800" dirty="0">
                <a:solidFill>
                  <a:srgbClr val="005C9C"/>
                </a:solidFill>
              </a:rPr>
              <a:t> Order </a:t>
            </a:r>
            <a:r>
              <a:rPr lang="de-DE" sz="1800" dirty="0" err="1">
                <a:solidFill>
                  <a:srgbClr val="005C9C"/>
                </a:solidFill>
              </a:rPr>
              <a:t>statistics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JADE: </a:t>
            </a:r>
            <a:r>
              <a:rPr lang="de-DE" sz="1800" dirty="0" err="1"/>
              <a:t>Causes</a:t>
            </a:r>
            <a:r>
              <a:rPr lang="de-DE" sz="1800" dirty="0"/>
              <a:t>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211515" y="4852324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Did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our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Robustness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Plugins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improve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the</a:t>
            </a:r>
            <a:r>
              <a:rPr lang="de-DE" sz="2000" b="1" dirty="0">
                <a:solidFill>
                  <a:schemeClr val="accent5"/>
                </a:solidFill>
              </a:rPr>
              <a:t> </a:t>
            </a:r>
            <a:r>
              <a:rPr lang="de-DE" sz="2000" b="1" dirty="0" err="1">
                <a:solidFill>
                  <a:schemeClr val="accent5"/>
                </a:solidFill>
              </a:rPr>
              <a:t>results</a:t>
            </a:r>
            <a:r>
              <a:rPr lang="de-DE" sz="2000" b="1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3BB55-BCC8-5F47-B973-028F3E7BF7FB}"/>
              </a:ext>
            </a:extLst>
          </p:cNvPr>
          <p:cNvSpPr txBox="1"/>
          <p:nvPr/>
        </p:nvSpPr>
        <p:spPr>
          <a:xfrm>
            <a:off x="6657150" y="2406825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rgbClr val="005C9C"/>
                </a:solidFill>
              </a:rPr>
              <a:t>Type 6-7: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Complete</a:t>
            </a:r>
            <a:r>
              <a:rPr lang="de-DE" sz="1800" dirty="0"/>
              <a:t> breakdown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1 </a:t>
            </a:r>
            <a:r>
              <a:rPr lang="de-DE" sz="1800" dirty="0" err="1"/>
              <a:t>outlier</a:t>
            </a:r>
            <a:r>
              <a:rPr lang="de-DE" sz="18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800" dirty="0"/>
                  <a:t>Noise &lt;20dB SNR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de-DE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55" y="3392558"/>
                <a:ext cx="3872663" cy="727700"/>
              </a:xfrm>
              <a:prstGeom prst="rect">
                <a:avLst/>
              </a:prstGeom>
              <a:blipFill>
                <a:blip r:embed="rId4"/>
                <a:stretch>
                  <a:fillRect l="-1307" t="-5172" r="-327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4E81A5C0-6DCF-9B4F-919C-FD78368BACD7}"/>
              </a:ext>
            </a:extLst>
          </p:cNvPr>
          <p:cNvSpPr txBox="1"/>
          <p:nvPr/>
        </p:nvSpPr>
        <p:spPr>
          <a:xfrm>
            <a:off x="1933998" y="7737166"/>
            <a:ext cx="8233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2000" b="1" dirty="0" err="1">
                <a:solidFill>
                  <a:schemeClr val="accent5"/>
                </a:solidFill>
              </a:rPr>
              <a:t>Conclusion</a:t>
            </a:r>
            <a:r>
              <a:rPr lang="de-DE" sz="2000" b="1" dirty="0">
                <a:solidFill>
                  <a:schemeClr val="accent5"/>
                </a:solidFill>
              </a:rPr>
              <a:t>:</a:t>
            </a:r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Preprocessing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essential! -&gt; </a:t>
            </a:r>
            <a:r>
              <a:rPr lang="de-DE" sz="2000" dirty="0" err="1"/>
              <a:t>Outlier</a:t>
            </a:r>
            <a:r>
              <a:rPr lang="de-DE" sz="2000" dirty="0"/>
              <a:t> </a:t>
            </a:r>
            <a:r>
              <a:rPr lang="de-DE" sz="2000" dirty="0" err="1"/>
              <a:t>removal</a:t>
            </a:r>
            <a:r>
              <a:rPr lang="de-DE" sz="2000" dirty="0"/>
              <a:t> +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>
              <a:buClr>
                <a:srgbClr val="005C9C"/>
              </a:buClr>
              <a:buFont typeface="Systemschrift Normal"/>
              <a:buChar char="►"/>
            </a:pP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730543-2DDD-7145-8DF6-422FD588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0" y="2405836"/>
            <a:ext cx="5546670" cy="47392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23D1FDA-E617-3D4E-82DA-21BC4EC98220}"/>
              </a:ext>
            </a:extLst>
          </p:cNvPr>
          <p:cNvSpPr txBox="1"/>
          <p:nvPr/>
        </p:nvSpPr>
        <p:spPr>
          <a:xfrm>
            <a:off x="2633569" y="208251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</p:spTree>
    <p:extLst>
      <p:ext uri="{BB962C8B-B14F-4D97-AF65-F5344CB8AC3E}">
        <p14:creationId xmlns:p14="http://schemas.microsoft.com/office/powerpoint/2010/main" val="302723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EEG </a:t>
            </a:r>
            <a:r>
              <a:rPr lang="de-DE" sz="3200" dirty="0" err="1"/>
              <a:t>case</a:t>
            </a:r>
            <a:r>
              <a:rPr lang="de-DE" sz="3200" dirty="0"/>
              <a:t> </a:t>
            </a:r>
            <a:r>
              <a:rPr lang="de-DE" sz="3200" dirty="0" err="1"/>
              <a:t>study</a:t>
            </a:r>
            <a:br>
              <a:rPr lang="de-DE" sz="3200" dirty="0"/>
            </a:br>
            <a:r>
              <a:rPr lang="de-DE" sz="2400" dirty="0" err="1"/>
              <a:t>Semi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Input Signals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4BAF18F-9139-FF41-97A7-3E8ED045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50" y="4800600"/>
            <a:ext cx="5704017" cy="42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58400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/>
              <a:t>Semi</a:t>
            </a:r>
            <a:r>
              <a:rPr lang="de-DE" sz="2000" dirty="0"/>
              <a:t> </a:t>
            </a:r>
            <a:r>
              <a:rPr lang="de-DE" sz="2000" dirty="0" err="1"/>
              <a:t>Synthetic</a:t>
            </a:r>
            <a:r>
              <a:rPr lang="de-DE" sz="2000" dirty="0"/>
              <a:t> </a:t>
            </a:r>
            <a:r>
              <a:rPr lang="de-DE" sz="2000" dirty="0" err="1"/>
              <a:t>electroencephalogram</a:t>
            </a:r>
            <a:r>
              <a:rPr lang="de-DE" sz="2000" dirty="0"/>
              <a:t> - EEG </a:t>
            </a:r>
            <a:r>
              <a:rPr lang="de-DE" sz="2000" dirty="0" err="1"/>
              <a:t>data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504001" y="5821594"/>
            <a:ext cx="44933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/>
              <a:t>3. Add 1 </a:t>
            </a:r>
            <a:r>
              <a:rPr lang="de-DE" sz="1800" dirty="0" err="1">
                <a:solidFill>
                  <a:schemeClr val="accent5"/>
                </a:solidFill>
              </a:rPr>
              <a:t>realistic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artifact</a:t>
            </a:r>
            <a:r>
              <a:rPr lang="de-DE" sz="1800" dirty="0">
                <a:solidFill>
                  <a:schemeClr val="accent5"/>
                </a:solidFill>
              </a:rPr>
              <a:t>, </a:t>
            </a:r>
            <a:r>
              <a:rPr lang="de-DE" sz="1800" dirty="0"/>
              <a:t>on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endParaRPr lang="de-DE" sz="1800" dirty="0"/>
          </a:p>
          <a:p>
            <a:pPr>
              <a:buClr>
                <a:srgbClr val="005C9C"/>
              </a:buClr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Optional: Add </a:t>
            </a:r>
            <a:r>
              <a:rPr lang="de-DE" sz="1800" dirty="0" err="1"/>
              <a:t>single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patchy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(3std)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typically</a:t>
            </a:r>
            <a:r>
              <a:rPr lang="de-DE" sz="1800" dirty="0"/>
              <a:t> </a:t>
            </a:r>
            <a:r>
              <a:rPr lang="de-DE" sz="1800" dirty="0" err="1"/>
              <a:t>come</a:t>
            </a:r>
            <a:r>
              <a:rPr lang="de-DE" sz="1800" dirty="0"/>
              <a:t> </a:t>
            </a:r>
            <a:r>
              <a:rPr lang="de-DE" sz="1800" dirty="0" err="1"/>
              <a:t>along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EEG </a:t>
            </a:r>
            <a:r>
              <a:rPr lang="de-DE" sz="1800" dirty="0" err="1"/>
              <a:t>data</a:t>
            </a:r>
            <a:endParaRPr lang="de-DE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8AB50E-59CA-4C4F-B296-42547E9E0FCE}"/>
              </a:ext>
            </a:extLst>
          </p:cNvPr>
          <p:cNvSpPr txBox="1"/>
          <p:nvPr/>
        </p:nvSpPr>
        <p:spPr>
          <a:xfrm>
            <a:off x="10954976" y="6366025"/>
            <a:ext cx="11199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62AB39-3C57-C042-9532-9519FE255626}"/>
              </a:ext>
            </a:extLst>
          </p:cNvPr>
          <p:cNvSpPr txBox="1"/>
          <p:nvPr/>
        </p:nvSpPr>
        <p:spPr>
          <a:xfrm>
            <a:off x="10896249" y="5518282"/>
            <a:ext cx="13770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952CDFF-3952-8C40-9017-697B974496F9}"/>
              </a:ext>
            </a:extLst>
          </p:cNvPr>
          <p:cNvSpPr txBox="1"/>
          <p:nvPr/>
        </p:nvSpPr>
        <p:spPr>
          <a:xfrm>
            <a:off x="10954976" y="7186674"/>
            <a:ext cx="1347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51354C-7B6A-784D-8F7F-5F37A5322551}"/>
              </a:ext>
            </a:extLst>
          </p:cNvPr>
          <p:cNvSpPr txBox="1"/>
          <p:nvPr/>
        </p:nvSpPr>
        <p:spPr>
          <a:xfrm>
            <a:off x="10954976" y="8132644"/>
            <a:ext cx="1347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1" y="249299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1. </a:t>
            </a:r>
            <a:r>
              <a:rPr lang="de-DE" sz="1800" dirty="0" err="1"/>
              <a:t>Use</a:t>
            </a:r>
            <a:r>
              <a:rPr lang="de-DE" sz="1800" dirty="0"/>
              <a:t> real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Inputs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450737-6385-3545-ABE5-637B688054F5}"/>
              </a:ext>
            </a:extLst>
          </p:cNvPr>
          <p:cNvSpPr/>
          <p:nvPr/>
        </p:nvSpPr>
        <p:spPr>
          <a:xfrm>
            <a:off x="4145471" y="3036749"/>
            <a:ext cx="5062325" cy="1518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 Plot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493151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2. Mix Data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random</a:t>
            </a:r>
            <a:r>
              <a:rPr lang="de-DE" sz="1800" dirty="0"/>
              <a:t> Mixing Matrix</a:t>
            </a:r>
          </a:p>
        </p:txBody>
      </p:sp>
    </p:spTree>
    <p:extLst>
      <p:ext uri="{BB962C8B-B14F-4D97-AF65-F5344CB8AC3E}">
        <p14:creationId xmlns:p14="http://schemas.microsoft.com/office/powerpoint/2010/main" val="190836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EEG </a:t>
            </a:r>
            <a:r>
              <a:rPr lang="de-DE" sz="3200" dirty="0" err="1"/>
              <a:t>case</a:t>
            </a:r>
            <a:r>
              <a:rPr lang="de-DE" sz="3200" dirty="0"/>
              <a:t> </a:t>
            </a:r>
            <a:r>
              <a:rPr lang="de-DE" sz="3200" dirty="0" err="1"/>
              <a:t>study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Semi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397676" y="2291370"/>
            <a:ext cx="638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450737-6385-3545-ABE5-637B688054F5}"/>
              </a:ext>
            </a:extLst>
          </p:cNvPr>
          <p:cNvSpPr/>
          <p:nvPr/>
        </p:nvSpPr>
        <p:spPr>
          <a:xfrm>
            <a:off x="3869637" y="3281878"/>
            <a:ext cx="5062325" cy="1518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Insert Plot here</a:t>
            </a:r>
          </a:p>
        </p:txBody>
      </p:sp>
    </p:spTree>
    <p:extLst>
      <p:ext uri="{BB962C8B-B14F-4D97-AF65-F5344CB8AC3E}">
        <p14:creationId xmlns:p14="http://schemas.microsoft.com/office/powerpoint/2010/main" val="294653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5B1DF-A1A3-B849-A464-67CEA499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TODO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6FFAB-967F-E646-8C70-E11B2D2623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4041042"/>
          </a:xfrm>
        </p:spPr>
        <p:txBody>
          <a:bodyPr/>
          <a:lstStyle/>
          <a:p>
            <a:r>
              <a:rPr lang="de-DE" dirty="0"/>
              <a:t>Delorme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-&gt;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,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cases</a:t>
            </a:r>
            <a:r>
              <a:rPr lang="de-DE" dirty="0"/>
              <a:t> -&gt;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rosbustness</a:t>
            </a:r>
            <a:r>
              <a:rPr lang="de-DE" dirty="0"/>
              <a:t> </a:t>
            </a:r>
          </a:p>
          <a:p>
            <a:r>
              <a:rPr lang="de-DE" dirty="0"/>
              <a:t>-&gt; </a:t>
            </a:r>
            <a:r>
              <a:rPr lang="de-DE" dirty="0" err="1"/>
              <a:t>eeg</a:t>
            </a:r>
            <a:r>
              <a:rPr lang="de-DE" dirty="0"/>
              <a:t> like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recon</a:t>
            </a:r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Signal to Noise Ratio (SNR):</a:t>
                </a:r>
              </a:p>
              <a:p>
                <a:r>
                  <a:rPr lang="en-AU" sz="1900" dirty="0"/>
                  <a:t>Considered here as the variance of the </a:t>
                </a:r>
                <a:r>
                  <a:rPr lang="en-AU" sz="1900" dirty="0" err="1"/>
                  <a:t>resiudal</a:t>
                </a:r>
                <a:r>
                  <a:rPr lang="en-AU" sz="1900" dirty="0"/>
                  <a:t> </a:t>
                </a:r>
              </a:p>
              <a:p>
                <a:r>
                  <a:rPr lang="en-AU" sz="1900" dirty="0"/>
                  <a:t>Transformed in dB</a:t>
                </a:r>
              </a:p>
              <a:p>
                <a:r>
                  <a:rPr lang="en-AU" sz="1900" dirty="0"/>
                  <a:t>4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900" dirty="0"/>
                  <a:t> take mean or median</a:t>
                </a:r>
              </a:p>
              <a:p>
                <a:endParaRPr lang="en-AU" sz="1800" dirty="0"/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4" name="Inhaltsplatzhalter 8">
                <a:extLst>
                  <a:ext uri="{FF2B5EF4-FFF2-40B4-BE49-F238E27FC236}">
                    <a16:creationId xmlns:a16="http://schemas.microsoft.com/office/drawing/2014/main" id="{49257E51-53B6-7F41-B1F2-808125B7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1" y="4931073"/>
                <a:ext cx="5886968" cy="1210734"/>
              </a:xfrm>
              <a:prstGeom prst="rect">
                <a:avLst/>
              </a:prstGeom>
              <a:blipFill>
                <a:blip r:embed="rId2"/>
                <a:stretch>
                  <a:fillRect l="-2581" t="-1041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01A71CDD-1127-8F41-8369-09D7843AF158}"/>
              </a:ext>
            </a:extLst>
          </p:cNvPr>
          <p:cNvSpPr txBox="1"/>
          <p:nvPr/>
        </p:nvSpPr>
        <p:spPr>
          <a:xfrm>
            <a:off x="6230021" y="4670127"/>
            <a:ext cx="581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 err="1">
                <a:solidFill>
                  <a:srgbClr val="005C9C"/>
                </a:solidFill>
              </a:rPr>
              <a:t>Possible</a:t>
            </a:r>
            <a:r>
              <a:rPr lang="de-DE" sz="1800" dirty="0">
                <a:solidFill>
                  <a:srgbClr val="005C9C"/>
                </a:solidFill>
              </a:rPr>
              <a:t> </a:t>
            </a:r>
            <a:r>
              <a:rPr lang="de-DE" sz="1800" dirty="0" err="1">
                <a:solidFill>
                  <a:srgbClr val="005C9C"/>
                </a:solidFill>
              </a:rPr>
              <a:t>Reasons</a:t>
            </a:r>
            <a:r>
              <a:rPr lang="de-DE" sz="1800" dirty="0">
                <a:solidFill>
                  <a:srgbClr val="005C9C"/>
                </a:solidFill>
              </a:rPr>
              <a:t>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Distributions</a:t>
            </a:r>
            <a:r>
              <a:rPr lang="de-DE" sz="1800" dirty="0"/>
              <a:t> </a:t>
            </a:r>
            <a:r>
              <a:rPr lang="de-DE" sz="1800" dirty="0" err="1"/>
              <a:t>don‘t</a:t>
            </a:r>
            <a:r>
              <a:rPr lang="de-DE" sz="1800" dirty="0"/>
              <a:t> follow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expected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weighted</a:t>
            </a:r>
            <a:r>
              <a:rPr lang="de-DE" sz="1800" dirty="0"/>
              <a:t> down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objective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72852A-5489-954C-A68B-771891F13393}"/>
              </a:ext>
            </a:extLst>
          </p:cNvPr>
          <p:cNvSpPr txBox="1"/>
          <p:nvPr/>
        </p:nvSpPr>
        <p:spPr>
          <a:xfrm>
            <a:off x="584790" y="6544788"/>
            <a:ext cx="9121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Matrix fett schreiben</a:t>
            </a:r>
          </a:p>
          <a:p>
            <a:r>
              <a:rPr lang="de-DE" dirty="0"/>
              <a:t> Eventuelle andere Signale zeigen auf </a:t>
            </a:r>
            <a:r>
              <a:rPr lang="de-DE" dirty="0" err="1"/>
              <a:t>slide</a:t>
            </a:r>
            <a:r>
              <a:rPr lang="de-DE" dirty="0"/>
              <a:t> 1</a:t>
            </a:r>
          </a:p>
          <a:p>
            <a:r>
              <a:rPr lang="de-DE" dirty="0"/>
              <a:t>4 Signale ersetzen</a:t>
            </a:r>
          </a:p>
          <a:p>
            <a:r>
              <a:rPr lang="de-DE" dirty="0"/>
              <a:t>Drop bei 10000 erklären -&gt; auf </a:t>
            </a:r>
            <a:r>
              <a:rPr lang="de-DE" dirty="0" err="1"/>
              <a:t>drawbacks</a:t>
            </a:r>
            <a:r>
              <a:rPr lang="de-DE" dirty="0"/>
              <a:t> von MD hinweisen. </a:t>
            </a:r>
          </a:p>
          <a:p>
            <a:r>
              <a:rPr lang="de-DE" dirty="0" err="1"/>
              <a:t>Evtl</a:t>
            </a:r>
            <a:r>
              <a:rPr lang="de-DE" dirty="0"/>
              <a:t> auch nur bis 5000 zeigen </a:t>
            </a:r>
          </a:p>
        </p:txBody>
      </p:sp>
    </p:spTree>
    <p:extLst>
      <p:ext uri="{BB962C8B-B14F-4D97-AF65-F5344CB8AC3E}">
        <p14:creationId xmlns:p14="http://schemas.microsoft.com/office/powerpoint/2010/main" val="156431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Textfeld 25"/>
          <p:cNvSpPr txBox="1">
            <a:spLocks noGrp="1"/>
          </p:cNvSpPr>
          <p:nvPr>
            <p:ph type="sldNum" sz="quarter" idx="2"/>
          </p:nvPr>
        </p:nvSpPr>
        <p:spPr>
          <a:xfrm>
            <a:off x="351156" y="9276877"/>
            <a:ext cx="127001" cy="185100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/>
              <a:t>Motivation</a:t>
            </a:r>
            <a:br>
              <a:rPr sz="3200"/>
            </a:br>
            <a:r>
              <a:rPr sz="240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3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4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167949" y="7656079"/>
            <a:ext cx="157028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EEG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78928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318426" y="2265849"/>
            <a:ext cx="67476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How</a:t>
            </a:r>
            <a:r>
              <a:rPr lang="de-DE" sz="2000" dirty="0">
                <a:solidFill>
                  <a:schemeClr val="accent5"/>
                </a:solidFill>
              </a:rPr>
              <a:t> do </a:t>
            </a:r>
            <a:r>
              <a:rPr lang="de-DE" sz="2000" dirty="0" err="1">
                <a:solidFill>
                  <a:schemeClr val="accent5"/>
                </a:solidFill>
              </a:rPr>
              <a:t>we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measure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performance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of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the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Algorithms</a:t>
            </a:r>
            <a:r>
              <a:rPr lang="de-DE" sz="2000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504752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5945695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/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de-DE" sz="1600" dirty="0">
                    <a:solidFill>
                      <a:srgbClr val="005C9C"/>
                    </a:solidFill>
                  </a:rPr>
                  <a:t>1. Evaluation on </a:t>
                </a:r>
                <a:r>
                  <a:rPr lang="de-DE" sz="1600" dirty="0" err="1">
                    <a:solidFill>
                      <a:srgbClr val="005C9C"/>
                    </a:solidFill>
                  </a:rPr>
                  <a:t>Metrics</a:t>
                </a:r>
                <a:r>
                  <a:rPr lang="de-DE" sz="1600" dirty="0">
                    <a:solidFill>
                      <a:srgbClr val="005C9C"/>
                    </a:solidFill>
                  </a:rPr>
                  <a:t>:</a:t>
                </a:r>
              </a:p>
              <a:p>
                <a:pPr>
                  <a:buClr>
                    <a:srgbClr val="005C9C"/>
                  </a:buClr>
                </a:pPr>
                <a:endParaRPr lang="de-DE" sz="1600" dirty="0">
                  <a:solidFill>
                    <a:schemeClr val="accent5"/>
                  </a:solidFill>
                </a:endParaRPr>
              </a:p>
              <a:p>
                <a:pPr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recovered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Signals,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Â</m:t>
                    </m:r>
                    <m:r>
                      <a:rPr lang="de-DE" sz="16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de-DE" sz="16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estimated</a:t>
                </a:r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Mixing Matrix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Evaluate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performance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each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run</a:t>
                </a:r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Mixing Matrix: Minimum </a:t>
                </a:r>
                <a:r>
                  <a:rPr lang="de-DE" sz="1600" dirty="0" err="1"/>
                  <a:t>Distance</a:t>
                </a:r>
                <a:r>
                  <a:rPr lang="de-DE" sz="1600" dirty="0"/>
                  <a:t>: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,Â)</m:t>
                    </m:r>
                  </m:oMath>
                </a14:m>
                <a:endParaRPr lang="de-DE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de-DE" sz="1600" dirty="0" err="1"/>
                  <a:t>Based</a:t>
                </a:r>
                <a:r>
                  <a:rPr lang="de-DE" sz="1600" dirty="0"/>
                  <a:t> on </a:t>
                </a:r>
                <a:r>
                  <a:rPr lang="de-DE" sz="1600" dirty="0" err="1"/>
                  <a:t>reconstructed</a:t>
                </a:r>
                <a:r>
                  <a:rPr lang="de-DE" sz="1600" dirty="0"/>
                  <a:t> Signals: </a:t>
                </a:r>
                <a:r>
                  <a:rPr lang="de-DE" sz="1600" dirty="0" err="1"/>
                  <a:t>Mean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error</a:t>
                </a:r>
                <a:r>
                  <a:rPr lang="de-DE" sz="1600" dirty="0"/>
                  <a:t>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), </a:t>
                </a:r>
                <a:r>
                  <a:rPr lang="de-DE" sz="1600" dirty="0"/>
                  <a:t>Signal </a:t>
                </a:r>
                <a:r>
                  <a:rPr lang="de-DE" sz="1600" dirty="0" err="1"/>
                  <a:t>to</a:t>
                </a:r>
                <a:r>
                  <a:rPr lang="de-DE" sz="1600" dirty="0"/>
                  <a:t> Noise Ratio:  </a:t>
                </a:r>
                <a14:m>
                  <m:oMath xmlns:m="http://schemas.openxmlformats.org/officeDocument/2006/math"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6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de-DE" sz="16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4DC9DC98-9A71-F549-B0AC-6165DA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84" y="3252853"/>
                <a:ext cx="7000920" cy="1844736"/>
              </a:xfrm>
              <a:prstGeom prst="rect">
                <a:avLst/>
              </a:prstGeom>
              <a:blipFill>
                <a:blip r:embed="rId2"/>
                <a:stretch>
                  <a:fillRect l="-543" t="-1370" b="-47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/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C95D799E-4AAA-CE47-986E-C9D99B1F1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0" y="6435422"/>
                <a:ext cx="426591" cy="408445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/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E1EE8588-B00B-D242-914E-0AAE7498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7" y="6437953"/>
                <a:ext cx="415498" cy="409856"/>
              </a:xfrm>
              <a:prstGeom prst="rect">
                <a:avLst/>
              </a:prstGeom>
              <a:blipFill>
                <a:blip r:embed="rId4"/>
                <a:stretch>
                  <a:fillRect l="-5882"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6363C3E8-24D7-C94B-A9D4-E0FDB9BAE095}"/>
              </a:ext>
            </a:extLst>
          </p:cNvPr>
          <p:cNvSpPr txBox="1"/>
          <p:nvPr/>
        </p:nvSpPr>
        <p:spPr>
          <a:xfrm>
            <a:off x="5465907" y="7072022"/>
            <a:ext cx="700092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>
                <a:solidFill>
                  <a:srgbClr val="005C9C"/>
                </a:solidFill>
              </a:rPr>
              <a:t>2. </a:t>
            </a:r>
            <a:r>
              <a:rPr lang="de-DE" sz="1600" dirty="0" err="1">
                <a:solidFill>
                  <a:srgbClr val="005C9C"/>
                </a:solidFill>
              </a:rPr>
              <a:t>Empirical</a:t>
            </a:r>
            <a:r>
              <a:rPr lang="de-DE" sz="1600" dirty="0">
                <a:solidFill>
                  <a:srgbClr val="005C9C"/>
                </a:solidFill>
              </a:rPr>
              <a:t> Data </a:t>
            </a:r>
            <a:r>
              <a:rPr lang="de-DE" sz="1600" dirty="0" err="1">
                <a:solidFill>
                  <a:srgbClr val="005C9C"/>
                </a:solidFill>
              </a:rPr>
              <a:t>Analyses</a:t>
            </a:r>
            <a:endParaRPr lang="de-DE" sz="1600" dirty="0">
              <a:solidFill>
                <a:srgbClr val="005C9C"/>
              </a:solidFill>
            </a:endParaRPr>
          </a:p>
          <a:p>
            <a:pPr>
              <a:buClr>
                <a:srgbClr val="005C9C"/>
              </a:buClr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Get</a:t>
            </a:r>
            <a:r>
              <a:rPr lang="de-DE" sz="1600" dirty="0"/>
              <a:t> 1000 (#</a:t>
            </a:r>
            <a:r>
              <a:rPr lang="de-DE" sz="1600" dirty="0" err="1"/>
              <a:t>runs</a:t>
            </a:r>
            <a:r>
              <a:rPr lang="de-DE" sz="1600" dirty="0"/>
              <a:t>) </a:t>
            </a:r>
            <a:r>
              <a:rPr lang="de-DE" sz="1600" dirty="0" err="1"/>
              <a:t>metrics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Calcualte</a:t>
            </a:r>
            <a:r>
              <a:rPr lang="de-DE" sz="1600" dirty="0"/>
              <a:t>: </a:t>
            </a:r>
            <a:r>
              <a:rPr lang="de-DE" sz="1600" dirty="0" err="1"/>
              <a:t>Mean</a:t>
            </a:r>
            <a:r>
              <a:rPr lang="de-DE" sz="1600" dirty="0"/>
              <a:t>, Standard Deviation, Median, </a:t>
            </a:r>
            <a:r>
              <a:rPr lang="de-DE" sz="1600" dirty="0" err="1"/>
              <a:t>nMAD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5"/>
                </a:solidFill>
              </a:rPr>
              <a:t>MD,MSE,SNR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BoxPlot</a:t>
            </a:r>
            <a:endParaRPr lang="de-DE" sz="1600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450DC19-378E-B04C-819D-EB8EB566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76" y="5053055"/>
            <a:ext cx="3083766" cy="184155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1B7BD6E-200F-5441-849D-12B304E66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79" y="5097589"/>
            <a:ext cx="2998796" cy="17908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98C350-EC1C-064A-A963-83F3FB77D584}"/>
              </a:ext>
            </a:extLst>
          </p:cNvPr>
          <p:cNvSpPr txBox="1"/>
          <p:nvPr/>
        </p:nvSpPr>
        <p:spPr>
          <a:xfrm>
            <a:off x="8726558" y="58083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11208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Design</a:t>
            </a:r>
            <a:br>
              <a:rPr lang="de-DE" dirty="0"/>
            </a:br>
            <a:r>
              <a:rPr lang="de-DE" sz="2800" dirty="0"/>
              <a:t>Monte Carlo Flow Chart II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2143431" y="235695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2143431" y="3255129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397194" y="415329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397194" y="505146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397194" y="594963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397194" y="684780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397194" y="7745979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</a:t>
            </a:r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de-DE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</a:t>
            </a:r>
            <a:endParaRPr lang="de-DE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397193" y="3479343"/>
            <a:ext cx="746237" cy="3592680"/>
          </a:xfrm>
          <a:prstGeom prst="bentConnector3">
            <a:avLst>
              <a:gd name="adj1" fmla="val -12781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177318" y="31284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126488" y="2805386"/>
            <a:ext cx="0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126486" y="3703556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</p:cNvCxnSpPr>
          <p:nvPr/>
        </p:nvCxnSpPr>
        <p:spPr>
          <a:xfrm flipH="1">
            <a:off x="3126486" y="4602383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</p:cNvCxnSpPr>
          <p:nvPr/>
        </p:nvCxnSpPr>
        <p:spPr>
          <a:xfrm flipH="1">
            <a:off x="3126486" y="5501210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</p:cNvCxnSpPr>
          <p:nvPr/>
        </p:nvCxnSpPr>
        <p:spPr>
          <a:xfrm flipH="1">
            <a:off x="3126486" y="7298864"/>
            <a:ext cx="2" cy="449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E984C68-9B48-E94C-90A5-D2A18ED2AD7A}"/>
              </a:ext>
            </a:extLst>
          </p:cNvPr>
          <p:cNvSpPr txBox="1"/>
          <p:nvPr/>
        </p:nvSpPr>
        <p:spPr>
          <a:xfrm>
            <a:off x="5258308" y="5788216"/>
            <a:ext cx="41042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005C9C"/>
                </a:solidFill>
              </a:rPr>
              <a:t>Independent </a:t>
            </a:r>
            <a:r>
              <a:rPr lang="de-DE" sz="2000" dirty="0" err="1">
                <a:solidFill>
                  <a:srgbClr val="005C9C"/>
                </a:solidFill>
              </a:rPr>
              <a:t>Component</a:t>
            </a:r>
            <a:r>
              <a:rPr lang="de-DE" sz="2000" dirty="0">
                <a:solidFill>
                  <a:srgbClr val="005C9C"/>
                </a:solidFill>
              </a:rPr>
              <a:t> </a:t>
            </a:r>
            <a:r>
              <a:rPr lang="de-DE" sz="2000" dirty="0" err="1">
                <a:solidFill>
                  <a:srgbClr val="005C9C"/>
                </a:solidFill>
              </a:rPr>
              <a:t>Analyses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258308" y="2965261"/>
            <a:ext cx="132600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rgbClr val="005C9C"/>
                </a:solidFill>
              </a:rPr>
              <a:t>Whitening</a:t>
            </a:r>
            <a:endParaRPr lang="de-DE" sz="2000" dirty="0">
              <a:solidFill>
                <a:srgbClr val="005C9C"/>
              </a:solidFill>
            </a:endParaRP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0928AEDD-D29A-8F48-AD0C-E5438DD4B7FB}"/>
              </a:ext>
            </a:extLst>
          </p:cNvPr>
          <p:cNvSpPr/>
          <p:nvPr/>
        </p:nvSpPr>
        <p:spPr>
          <a:xfrm>
            <a:off x="2143428" y="2359587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D34CA69F-576B-2C4B-888C-6818D84D0FC5}"/>
              </a:ext>
            </a:extLst>
          </p:cNvPr>
          <p:cNvSpPr/>
          <p:nvPr/>
        </p:nvSpPr>
        <p:spPr>
          <a:xfrm>
            <a:off x="1397193" y="684518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B1C33330-555B-1F4E-A664-F8779634C655}"/>
              </a:ext>
            </a:extLst>
          </p:cNvPr>
          <p:cNvSpPr/>
          <p:nvPr/>
        </p:nvSpPr>
        <p:spPr>
          <a:xfrm>
            <a:off x="1397193" y="774335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DC9DC98-9A71-F549-B0AC-6165DABE3840}"/>
              </a:ext>
            </a:extLst>
          </p:cNvPr>
          <p:cNvSpPr txBox="1"/>
          <p:nvPr/>
        </p:nvSpPr>
        <p:spPr>
          <a:xfrm>
            <a:off x="5258308" y="3479343"/>
            <a:ext cx="700092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Robust </a:t>
            </a:r>
            <a:r>
              <a:rPr lang="de-DE" sz="1600" dirty="0" err="1"/>
              <a:t>Covariance</a:t>
            </a:r>
            <a:r>
              <a:rPr lang="de-DE" sz="1600" dirty="0"/>
              <a:t> </a:t>
            </a:r>
            <a:r>
              <a:rPr lang="de-DE" sz="1600" dirty="0" err="1"/>
              <a:t>Estimation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Python Package </a:t>
            </a:r>
            <a:r>
              <a:rPr lang="de-DE" sz="1600" dirty="0" err="1"/>
              <a:t>RobustSP</a:t>
            </a:r>
            <a:endParaRPr lang="de-DE" sz="1600" dirty="0"/>
          </a:p>
          <a:p>
            <a:pPr>
              <a:buClr>
                <a:srgbClr val="005C9C"/>
              </a:buClr>
            </a:pP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 err="1"/>
              <a:t>Spatial</a:t>
            </a:r>
            <a:r>
              <a:rPr lang="de-DE" sz="1600" dirty="0"/>
              <a:t> Median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M-</a:t>
            </a:r>
            <a:r>
              <a:rPr lang="de-DE" sz="1600" dirty="0" err="1"/>
              <a:t>Estimator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Scatter</a:t>
            </a:r>
            <a:r>
              <a:rPr lang="de-DE" sz="1600" dirty="0"/>
              <a:t> Matrix (Huber)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FA0E092-B95A-2D44-9928-DFA13F26AD67}"/>
              </a:ext>
            </a:extLst>
          </p:cNvPr>
          <p:cNvSpPr txBox="1"/>
          <p:nvPr/>
        </p:nvSpPr>
        <p:spPr>
          <a:xfrm>
            <a:off x="5258308" y="6293551"/>
            <a:ext cx="7389807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600" dirty="0" err="1"/>
              <a:t>Perform</a:t>
            </a:r>
            <a:r>
              <a:rPr lang="de-DE" sz="1600" dirty="0"/>
              <a:t> ICA </a:t>
            </a:r>
            <a:r>
              <a:rPr lang="de-DE" sz="1600" dirty="0" err="1"/>
              <a:t>by</a:t>
            </a:r>
            <a:r>
              <a:rPr lang="de-DE" sz="1600" dirty="0"/>
              <a:t> 4 different </a:t>
            </a:r>
            <a:r>
              <a:rPr lang="de-DE" sz="1600" dirty="0" err="1"/>
              <a:t>Algorithms</a:t>
            </a:r>
            <a:r>
              <a:rPr lang="de-DE" sz="1600" dirty="0"/>
              <a:t>: JADE, RADICAL, </a:t>
            </a:r>
            <a:r>
              <a:rPr lang="de-DE" sz="1600" dirty="0" err="1"/>
              <a:t>CoroICA</a:t>
            </a:r>
            <a:r>
              <a:rPr lang="de-DE" sz="1600" dirty="0"/>
              <a:t>, </a:t>
            </a:r>
            <a:r>
              <a:rPr lang="de-DE" sz="1600" dirty="0" err="1">
                <a:solidFill>
                  <a:schemeClr val="accent5"/>
                </a:solidFill>
              </a:rPr>
              <a:t>PowerICA</a:t>
            </a: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de-DE" sz="1600" dirty="0"/>
              <a:t>Plug in </a:t>
            </a:r>
            <a:r>
              <a:rPr lang="de-DE" sz="1600" dirty="0" err="1"/>
              <a:t>Robustness</a:t>
            </a:r>
            <a:r>
              <a:rPr lang="de-DE" sz="1600" dirty="0"/>
              <a:t> JADE: </a:t>
            </a:r>
            <a:r>
              <a:rPr lang="de-DE" sz="1600" dirty="0" err="1"/>
              <a:t>Replace</a:t>
            </a:r>
            <a:r>
              <a:rPr lang="de-DE" sz="1600" dirty="0"/>
              <a:t> </a:t>
            </a:r>
            <a:r>
              <a:rPr lang="de-DE" sz="1600" dirty="0" err="1"/>
              <a:t>Expected</a:t>
            </a:r>
            <a:r>
              <a:rPr lang="de-DE" sz="1600" dirty="0"/>
              <a:t> Value </a:t>
            </a:r>
            <a:r>
              <a:rPr lang="de-DE" sz="1600" dirty="0" err="1"/>
              <a:t>by</a:t>
            </a:r>
            <a:r>
              <a:rPr lang="de-DE" sz="1600" dirty="0"/>
              <a:t> robust </a:t>
            </a:r>
            <a:r>
              <a:rPr lang="de-DE" sz="1600" dirty="0" err="1"/>
              <a:t>objective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.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600" dirty="0"/>
              <a:t>Huber, </a:t>
            </a:r>
            <a:r>
              <a:rPr lang="de-DE" sz="1600" dirty="0" err="1"/>
              <a:t>Tukey</a:t>
            </a:r>
            <a:endParaRPr lang="de-DE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32CFFA34-2013-894A-BFB9-BF66414F927F}"/>
              </a:ext>
            </a:extLst>
          </p:cNvPr>
          <p:cNvSpPr/>
          <p:nvPr/>
        </p:nvSpPr>
        <p:spPr>
          <a:xfrm>
            <a:off x="2133781" y="3255786"/>
            <a:ext cx="1966113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E33F1D4-5600-3F47-8704-14182C63992C}"/>
              </a:ext>
            </a:extLst>
          </p:cNvPr>
          <p:cNvSpPr/>
          <p:nvPr/>
        </p:nvSpPr>
        <p:spPr>
          <a:xfrm>
            <a:off x="1397193" y="4150671"/>
            <a:ext cx="3458584" cy="45499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68A5DBE0-46D4-A64A-9CC8-81C22448AF25}"/>
              </a:ext>
            </a:extLst>
          </p:cNvPr>
          <p:cNvCxnSpPr>
            <a:cxnSpLocks/>
          </p:cNvCxnSpPr>
          <p:nvPr/>
        </p:nvCxnSpPr>
        <p:spPr>
          <a:xfrm rot="5400000">
            <a:off x="2718513" y="6437208"/>
            <a:ext cx="443171" cy="37277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71272E26-CD95-4049-A08E-AF5CD7E9A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6885" y="6431610"/>
            <a:ext cx="443171" cy="38397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5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949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1F0953-2283-4264-9744-2865984A6C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graph-based</a:t>
            </a:r>
            <a:r>
              <a:rPr lang="de-DE" sz="1800" dirty="0"/>
              <a:t> BSS (Jari Miettinen)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b="1" u="sng" dirty="0" err="1"/>
              <a:t>What</a:t>
            </a:r>
            <a:r>
              <a:rPr lang="de-DE" sz="2400" b="1" u="sng" dirty="0"/>
              <a:t> </a:t>
            </a:r>
            <a:r>
              <a:rPr lang="de-DE" sz="2400" b="1" u="sng" dirty="0" err="1"/>
              <a:t>is</a:t>
            </a:r>
            <a:r>
              <a:rPr lang="de-DE" sz="2400" b="1" u="sng" dirty="0"/>
              <a:t> </a:t>
            </a:r>
            <a:r>
              <a:rPr lang="de-DE" sz="2400" b="1" u="sng" dirty="0" err="1"/>
              <a:t>the</a:t>
            </a:r>
            <a:r>
              <a:rPr lang="de-DE" sz="2400" b="1" u="sng" dirty="0"/>
              <a:t> </a:t>
            </a:r>
            <a:r>
              <a:rPr lang="de-DE" sz="2400" b="1" u="sng" dirty="0" err="1"/>
              <a:t>idea</a:t>
            </a:r>
            <a:r>
              <a:rPr lang="de-DE" sz="24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35D3C-3702-4651-B7B9-A2299AA31B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graph-based</a:t>
            </a:r>
            <a:r>
              <a:rPr lang="de-DE" sz="1800" dirty="0"/>
              <a:t> BSS (Jari Miettinen)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b="1" u="sng" dirty="0" err="1"/>
              <a:t>What</a:t>
            </a:r>
            <a:r>
              <a:rPr lang="de-DE" sz="2400" b="1" u="sng" dirty="0"/>
              <a:t> </a:t>
            </a:r>
            <a:r>
              <a:rPr lang="de-DE" sz="2400" b="1" u="sng" dirty="0" err="1"/>
              <a:t>is</a:t>
            </a:r>
            <a:r>
              <a:rPr lang="de-DE" sz="2400" b="1" u="sng" dirty="0"/>
              <a:t> </a:t>
            </a:r>
            <a:r>
              <a:rPr lang="de-DE" sz="2400" b="1" u="sng" dirty="0" err="1"/>
              <a:t>the</a:t>
            </a:r>
            <a:r>
              <a:rPr lang="de-DE" sz="2400" b="1" u="sng" dirty="0"/>
              <a:t> </a:t>
            </a:r>
            <a:r>
              <a:rPr lang="de-DE" sz="2400" b="1" u="sng" dirty="0" err="1"/>
              <a:t>idea</a:t>
            </a:r>
            <a:r>
              <a:rPr lang="de-DE" sz="24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35D3C-3702-4651-B7B9-A2299AA3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endParaRPr lang="de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50EC3-0106-4C08-BE0C-DA8368A93BA6}"/>
              </a:ext>
            </a:extLst>
          </p:cNvPr>
          <p:cNvSpPr txBox="1"/>
          <p:nvPr/>
        </p:nvSpPr>
        <p:spPr>
          <a:xfrm>
            <a:off x="4773585" y="2470616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What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Graphs?</a:t>
            </a:r>
            <a:endParaRPr lang="fr-FR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ECF32-3385-450D-9C75-031FA7A9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9062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2675B4-6405-4889-A1C1-1E591CB52888}"/>
                </a:ext>
              </a:extLst>
            </p:cNvPr>
            <p:cNvSpPr txBox="1"/>
            <p:nvPr/>
          </p:nvSpPr>
          <p:spPr>
            <a:xfrm>
              <a:off x="2688393" y="530383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2A715A49-DBF3-43DD-AA69-ACD22E8F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5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626DC-5CF0-48D1-B7E7-2192EDC03F69}"/>
                </a:ext>
              </a:extLst>
            </p:cNvPr>
            <p:cNvSpPr txBox="1"/>
            <p:nvPr/>
          </p:nvSpPr>
          <p:spPr>
            <a:xfrm>
              <a:off x="2688393" y="530383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E2C08BB-7D23-4789-8802-77E0EC72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85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EA8DDF-1A3E-45F6-B373-D93074463C74}"/>
                </a:ext>
              </a:extLst>
            </p:cNvPr>
            <p:cNvSpPr txBox="1"/>
            <p:nvPr/>
          </p:nvSpPr>
          <p:spPr>
            <a:xfrm>
              <a:off x="5393493" y="721811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A1FE6EC-D6E7-4408-B399-91820A8986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88756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	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7677040" y="3981732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01985" y="4933039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EA8DDF-1A3E-45F6-B373-D93074463C74}"/>
                </a:ext>
              </a:extLst>
            </p:cNvPr>
            <p:cNvSpPr txBox="1"/>
            <p:nvPr/>
          </p:nvSpPr>
          <p:spPr>
            <a:xfrm>
              <a:off x="5393493" y="7218119"/>
              <a:ext cx="697627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r>
                <a:rPr lang="de-DE" dirty="0"/>
                <a:t> =</a:t>
              </a:r>
              <a:endParaRPr lang="fr-FR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D417E3-1FC8-4A3E-9BE0-2406B4F4FBFB}"/>
              </a:ext>
            </a:extLst>
          </p:cNvPr>
          <p:cNvCxnSpPr/>
          <p:nvPr/>
        </p:nvCxnSpPr>
        <p:spPr>
          <a:xfrm flipV="1">
            <a:off x="6798218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B8BA3C-6D24-48F2-9D7C-A28E0BDFCC7E}"/>
              </a:ext>
            </a:extLst>
          </p:cNvPr>
          <p:cNvCxnSpPr>
            <a:cxnSpLocks/>
          </p:cNvCxnSpPr>
          <p:nvPr/>
        </p:nvCxnSpPr>
        <p:spPr>
          <a:xfrm flipV="1">
            <a:off x="682333" y="4029862"/>
            <a:ext cx="0" cy="106826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95EF8E-1BE8-4A5C-884E-A01C1A238CAF}"/>
              </a:ext>
            </a:extLst>
          </p:cNvPr>
          <p:cNvCxnSpPr>
            <a:cxnSpLocks/>
          </p:cNvCxnSpPr>
          <p:nvPr/>
        </p:nvCxnSpPr>
        <p:spPr>
          <a:xfrm flipV="1">
            <a:off x="1861214" y="3721233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DBEA760-F3D7-4FCE-9341-92EF57CB9F86}"/>
              </a:ext>
            </a:extLst>
          </p:cNvPr>
          <p:cNvCxnSpPr>
            <a:cxnSpLocks/>
          </p:cNvCxnSpPr>
          <p:nvPr/>
        </p:nvCxnSpPr>
        <p:spPr>
          <a:xfrm flipV="1">
            <a:off x="3047775" y="333326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EDCF9E3-0AF4-44D4-9F44-28F0C38B1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B0CC27-09A2-48EE-8F5F-C6C391CDBAB4}"/>
              </a:ext>
            </a:extLst>
          </p:cNvPr>
          <p:cNvCxnSpPr>
            <a:cxnSpLocks/>
          </p:cNvCxnSpPr>
          <p:nvPr/>
        </p:nvCxnSpPr>
        <p:spPr>
          <a:xfrm flipV="1">
            <a:off x="4299197" y="2953423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040881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-shift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8C484-7134-48FC-8012-8615246D4854}"/>
              </a:ext>
            </a:extLst>
          </p:cNvPr>
          <p:cNvGrpSpPr/>
          <p:nvPr/>
        </p:nvGrpSpPr>
        <p:grpSpPr>
          <a:xfrm>
            <a:off x="504000" y="3346058"/>
            <a:ext cx="6469883" cy="2110618"/>
            <a:chOff x="445536" y="2929004"/>
            <a:chExt cx="6469883" cy="211061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267B638-80CA-4A1B-AEBD-803377CEB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973" y="3605008"/>
              <a:ext cx="0" cy="106826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DD5CF5-591D-41F9-B8EA-04C098BCB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54" y="3318167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B06DF6-DAF6-4351-AB6E-9690D2E16574}"/>
                </a:ext>
              </a:extLst>
            </p:cNvPr>
            <p:cNvCxnSpPr/>
            <p:nvPr/>
          </p:nvCxnSpPr>
          <p:spPr>
            <a:xfrm flipV="1">
              <a:off x="631885" y="3785009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CDF151-CD64-4517-BEF5-B136E656F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9908" y="3605008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1D7055-536E-49E3-B0F2-39A14A56F3E5}"/>
                </a:ext>
              </a:extLst>
            </p:cNvPr>
            <p:cNvGrpSpPr/>
            <p:nvPr/>
          </p:nvGrpSpPr>
          <p:grpSpPr>
            <a:xfrm>
              <a:off x="445536" y="4515985"/>
              <a:ext cx="6469883" cy="523637"/>
              <a:chOff x="671392" y="4596843"/>
              <a:chExt cx="6469883" cy="523637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5116009-EF9F-4CA8-92A2-FD7BC139C25C}"/>
                  </a:ext>
                </a:extLst>
              </p:cNvPr>
              <p:cNvSpPr/>
              <p:nvPr/>
            </p:nvSpPr>
            <p:spPr>
              <a:xfrm>
                <a:off x="1855964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  <a:endParaRPr lang="fr-FR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9C08984-76BC-49D2-B563-81A4E7D253F6}"/>
                  </a:ext>
                </a:extLst>
              </p:cNvPr>
              <p:cNvSpPr/>
              <p:nvPr/>
            </p:nvSpPr>
            <p:spPr>
              <a:xfrm>
                <a:off x="6781275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N</a:t>
                </a:r>
                <a:endParaRPr lang="fr-FR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C3C5A1F-3E9C-46F2-98B9-012FE2315C29}"/>
                  </a:ext>
                </a:extLst>
              </p:cNvPr>
              <p:cNvSpPr/>
              <p:nvPr/>
            </p:nvSpPr>
            <p:spPr>
              <a:xfrm>
                <a:off x="671392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0</a:t>
                </a:r>
                <a:endParaRPr lang="fr-FR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3A56A8D-36D2-45B0-9FD8-05E6BC056126}"/>
                  </a:ext>
                </a:extLst>
              </p:cNvPr>
              <p:cNvSpPr/>
              <p:nvPr/>
            </p:nvSpPr>
            <p:spPr>
              <a:xfrm>
                <a:off x="3040533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  <a:endParaRPr lang="fr-FR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74579CC-4B18-4D85-A9B5-44E3E0B1B1B1}"/>
                  </a:ext>
                </a:extLst>
              </p:cNvPr>
              <p:cNvCxnSpPr>
                <a:stCxn id="77" idx="6"/>
                <a:endCxn id="75" idx="2"/>
              </p:cNvCxnSpPr>
              <p:nvPr/>
            </p:nvCxnSpPr>
            <p:spPr>
              <a:xfrm>
                <a:off x="1031391" y="4934130"/>
                <a:ext cx="8245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782957E-01B4-415E-9A56-459C21410D30}"/>
                  </a:ext>
                </a:extLst>
              </p:cNvPr>
              <p:cNvCxnSpPr>
                <a:cxnSpLocks/>
                <a:stCxn id="75" idx="6"/>
                <a:endCxn id="80" idx="2"/>
              </p:cNvCxnSpPr>
              <p:nvPr/>
            </p:nvCxnSpPr>
            <p:spPr>
              <a:xfrm>
                <a:off x="2215962" y="4934130"/>
                <a:ext cx="8245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D020F2B-FF36-4B75-80DD-32042A8EC092}"/>
                  </a:ext>
                </a:extLst>
              </p:cNvPr>
              <p:cNvCxnSpPr>
                <a:cxnSpLocks/>
                <a:endCxn id="76" idx="2"/>
              </p:cNvCxnSpPr>
              <p:nvPr/>
            </p:nvCxnSpPr>
            <p:spPr>
              <a:xfrm>
                <a:off x="5764840" y="4934130"/>
                <a:ext cx="1016435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7DC943C-4B4F-4565-88C7-DF7016320E4B}"/>
                  </a:ext>
                </a:extLst>
              </p:cNvPr>
              <p:cNvCxnSpPr>
                <a:cxnSpLocks/>
                <a:stCxn id="80" idx="6"/>
              </p:cNvCxnSpPr>
              <p:nvPr/>
            </p:nvCxnSpPr>
            <p:spPr>
              <a:xfrm>
                <a:off x="3400533" y="4934130"/>
                <a:ext cx="888071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F4D28C5-CEA0-4113-BB21-245FBE0A779B}"/>
                  </a:ext>
                </a:extLst>
              </p:cNvPr>
              <p:cNvSpPr/>
              <p:nvPr/>
            </p:nvSpPr>
            <p:spPr>
              <a:xfrm>
                <a:off x="4288604" y="4754130"/>
                <a:ext cx="360000" cy="360000"/>
              </a:xfrm>
              <a:prstGeom prst="ellipse">
                <a:avLst/>
              </a:prstGeom>
              <a:solidFill>
                <a:srgbClr val="005C9C"/>
              </a:solidFill>
              <a:ln>
                <a:solidFill>
                  <a:srgbClr val="005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3</a:t>
                </a:r>
                <a:endParaRPr lang="fr-FR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2AFB62-02FF-4137-AFCF-BDA345E3203E}"/>
                  </a:ext>
                </a:extLst>
              </p:cNvPr>
              <p:cNvSpPr txBox="1"/>
              <p:nvPr/>
            </p:nvSpPr>
            <p:spPr>
              <a:xfrm>
                <a:off x="5028486" y="4596843"/>
                <a:ext cx="553106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fr-FR" dirty="0"/>
              </a:p>
            </p:txBody>
          </p:sp>
          <p:cxnSp>
            <p:nvCxnSpPr>
              <p:cNvPr id="88" name="Connector: Curved 87">
                <a:extLst>
                  <a:ext uri="{FF2B5EF4-FFF2-40B4-BE49-F238E27FC236}">
                    <a16:creationId xmlns:a16="http://schemas.microsoft.com/office/drawing/2014/main" id="{90904649-A073-4D6D-A8A9-9CD3D7317ADD}"/>
                  </a:ext>
                </a:extLst>
              </p:cNvPr>
              <p:cNvCxnSpPr>
                <a:stCxn id="76" idx="4"/>
                <a:endCxn id="77" idx="4"/>
              </p:cNvCxnSpPr>
              <p:nvPr/>
            </p:nvCxnSpPr>
            <p:spPr>
              <a:xfrm rot="5400000">
                <a:off x="3906333" y="2059188"/>
                <a:ext cx="12700" cy="6109884"/>
              </a:xfrm>
              <a:prstGeom prst="curvedConnector3">
                <a:avLst>
                  <a:gd name="adj1" fmla="val 9600000"/>
                </a:avLst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7C9782-82EE-496A-89F2-A10F9DDC3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2525" y="2929004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17597"/>
            <a:ext cx="0" cy="135240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72690" y="3804434"/>
            <a:ext cx="0" cy="10655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3652536-F9A8-443B-A73E-56A1401F2037}"/>
              </a:ext>
            </a:extLst>
          </p:cNvPr>
          <p:cNvCxnSpPr>
            <a:cxnSpLocks/>
          </p:cNvCxnSpPr>
          <p:nvPr/>
        </p:nvCxnSpPr>
        <p:spPr>
          <a:xfrm flipV="1">
            <a:off x="10697625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4CDA1C-1838-436C-88AC-1E53DDBF536F}"/>
              </a:ext>
            </a:extLst>
          </p:cNvPr>
          <p:cNvCxnSpPr/>
          <p:nvPr/>
        </p:nvCxnSpPr>
        <p:spPr>
          <a:xfrm flipV="1">
            <a:off x="7677040" y="3984439"/>
            <a:ext cx="0" cy="88826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9E9120-81F8-4FE3-8164-AF667A02DD53}"/>
              </a:ext>
            </a:extLst>
          </p:cNvPr>
          <p:cNvCxnSpPr>
            <a:cxnSpLocks/>
          </p:cNvCxnSpPr>
          <p:nvPr/>
        </p:nvCxnSpPr>
        <p:spPr>
          <a:xfrm flipV="1">
            <a:off x="10972690" y="3984439"/>
            <a:ext cx="0" cy="86883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86DC176-6740-4353-B3CD-5A5D3E1155B8}"/>
              </a:ext>
            </a:extLst>
          </p:cNvPr>
          <p:cNvCxnSpPr>
            <a:cxnSpLocks/>
          </p:cNvCxnSpPr>
          <p:nvPr/>
        </p:nvCxnSpPr>
        <p:spPr>
          <a:xfrm flipV="1">
            <a:off x="11239978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 Signals?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7150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7677040" y="3981732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478A883-FE91-43AA-B54A-BDE7E0EE8103}"/>
              </a:ext>
            </a:extLst>
          </p:cNvPr>
          <p:cNvCxnSpPr>
            <a:cxnSpLocks/>
          </p:cNvCxnSpPr>
          <p:nvPr/>
        </p:nvCxnSpPr>
        <p:spPr>
          <a:xfrm flipV="1">
            <a:off x="8245596" y="3804434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C3EFEA-18BA-4724-976F-E894A158D7E2}"/>
              </a:ext>
            </a:extLst>
          </p:cNvPr>
          <p:cNvCxnSpPr>
            <a:cxnSpLocks/>
          </p:cNvCxnSpPr>
          <p:nvPr/>
        </p:nvCxnSpPr>
        <p:spPr>
          <a:xfrm flipV="1">
            <a:off x="8519575" y="3517597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8E49D3-F2F1-4E04-8B99-7289F01C2FCA}"/>
              </a:ext>
            </a:extLst>
          </p:cNvPr>
          <p:cNvCxnSpPr>
            <a:cxnSpLocks/>
          </p:cNvCxnSpPr>
          <p:nvPr/>
        </p:nvCxnSpPr>
        <p:spPr>
          <a:xfrm flipV="1">
            <a:off x="8768805" y="3125662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E8C67E-A6A1-4E3E-969C-8C7D415F6179}"/>
              </a:ext>
            </a:extLst>
          </p:cNvPr>
          <p:cNvCxnSpPr>
            <a:cxnSpLocks/>
          </p:cNvCxnSpPr>
          <p:nvPr/>
        </p:nvCxnSpPr>
        <p:spPr>
          <a:xfrm flipV="1">
            <a:off x="9029843" y="2700997"/>
            <a:ext cx="0" cy="2171705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A151C14-AD53-428F-83E5-80F48901DA31}"/>
              </a:ext>
            </a:extLst>
          </p:cNvPr>
          <p:cNvCxnSpPr/>
          <p:nvPr/>
        </p:nvCxnSpPr>
        <p:spPr>
          <a:xfrm flipV="1">
            <a:off x="7966600" y="3984433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11EFC5A-C985-43A6-A493-CC4494950847}"/>
              </a:ext>
            </a:extLst>
          </p:cNvPr>
          <p:cNvCxnSpPr>
            <a:cxnSpLocks/>
          </p:cNvCxnSpPr>
          <p:nvPr/>
        </p:nvCxnSpPr>
        <p:spPr>
          <a:xfrm flipV="1">
            <a:off x="9271819" y="2377147"/>
            <a:ext cx="0" cy="249555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064B8A-D3F9-4494-88C6-5B80896C55B4}"/>
              </a:ext>
            </a:extLst>
          </p:cNvPr>
          <p:cNvCxnSpPr>
            <a:cxnSpLocks/>
          </p:cNvCxnSpPr>
          <p:nvPr/>
        </p:nvCxnSpPr>
        <p:spPr>
          <a:xfrm flipV="1">
            <a:off x="9553465" y="2377147"/>
            <a:ext cx="0" cy="249555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AE1F8F-F869-42EF-853B-BE79F060AA6F}"/>
              </a:ext>
            </a:extLst>
          </p:cNvPr>
          <p:cNvCxnSpPr>
            <a:cxnSpLocks/>
          </p:cNvCxnSpPr>
          <p:nvPr/>
        </p:nvCxnSpPr>
        <p:spPr>
          <a:xfrm flipV="1">
            <a:off x="9837200" y="2700997"/>
            <a:ext cx="0" cy="2171702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DA2E18-9DCE-4F7F-B5FD-61D0C8D97819}"/>
              </a:ext>
            </a:extLst>
          </p:cNvPr>
          <p:cNvCxnSpPr>
            <a:cxnSpLocks/>
          </p:cNvCxnSpPr>
          <p:nvPr/>
        </p:nvCxnSpPr>
        <p:spPr>
          <a:xfrm flipV="1">
            <a:off x="10128775" y="3129622"/>
            <a:ext cx="0" cy="1743077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882843-C5F7-4E36-8522-BBDC99A797CB}"/>
              </a:ext>
            </a:extLst>
          </p:cNvPr>
          <p:cNvCxnSpPr>
            <a:cxnSpLocks/>
          </p:cNvCxnSpPr>
          <p:nvPr/>
        </p:nvCxnSpPr>
        <p:spPr>
          <a:xfrm flipV="1">
            <a:off x="10414525" y="3510622"/>
            <a:ext cx="0" cy="1362077"/>
          </a:xfrm>
          <a:prstGeom prst="line">
            <a:avLst/>
          </a:prstGeom>
          <a:ln w="28575">
            <a:solidFill>
              <a:schemeClr val="accent5"/>
            </a:solidFill>
            <a:prstDash val="dash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9A64671-B32B-47F5-9FAD-5B0A9C0F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138972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2000" b="1" dirty="0" err="1">
                    <a:latin typeface="+mj-lt"/>
                  </a:rPr>
                  <a:t>Using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introduced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2000" b="1" dirty="0">
                    <a:solidFill>
                      <a:schemeClr val="accent5"/>
                    </a:solidFill>
                    <a:latin typeface="+mj-lt"/>
                  </a:rPr>
                  <a:t>-shift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we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define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graph-autocorrelation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matrix</a:t>
                </a:r>
                <a:r>
                  <a:rPr lang="de-DE" sz="2000" b="1" dirty="0">
                    <a:latin typeface="+mj-lt"/>
                  </a:rPr>
                  <a:t> analog </a:t>
                </a:r>
                <a:r>
                  <a:rPr lang="de-DE" sz="2000" b="1" dirty="0" err="1">
                    <a:latin typeface="+mj-lt"/>
                  </a:rPr>
                  <a:t>to</a:t>
                </a:r>
                <a:r>
                  <a:rPr lang="de-DE" sz="2000" b="1" dirty="0">
                    <a:latin typeface="+mj-lt"/>
                  </a:rPr>
                  <a:t> </a:t>
                </a:r>
                <a:r>
                  <a:rPr lang="de-DE" sz="2000" b="1" dirty="0" err="1">
                    <a:latin typeface="+mj-lt"/>
                  </a:rPr>
                  <a:t>the</a:t>
                </a:r>
                <a:r>
                  <a:rPr lang="de-DE" sz="2000" b="1" dirty="0">
                    <a:latin typeface="+mj-lt"/>
                  </a:rPr>
                  <a:t> sample </a:t>
                </a:r>
                <a:r>
                  <a:rPr lang="de-DE" sz="2000" b="1" dirty="0" err="1">
                    <a:latin typeface="+mj-lt"/>
                  </a:rPr>
                  <a:t>autocorrelation</a:t>
                </a:r>
                <a:r>
                  <a:rPr lang="de-DE" sz="20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2000" dirty="0"/>
              </a:p>
              <a:p>
                <a:pPr marL="0" indent="0" algn="ctr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20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de-DE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20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9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9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9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900" dirty="0"/>
                  <a:t> N dimensional </a:t>
                </a:r>
                <a:r>
                  <a:rPr lang="de-DE" sz="1900" dirty="0" err="1"/>
                  <a:t>square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9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9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9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900" dirty="0"/>
                  <a:t> N dimensional </a:t>
                </a:r>
                <a:r>
                  <a:rPr lang="de-DE" sz="1900" dirty="0" err="1"/>
                  <a:t>square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graph-autocorrelation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k </a:t>
                </a:r>
                <a:r>
                  <a:rPr lang="de-DE" sz="1900" dirty="0" err="1"/>
                  <a:t>graph-shifts</a:t>
                </a:r>
                <a:endParaRPr lang="de-DE" sz="19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9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900" dirty="0"/>
                  <a:t> k-</a:t>
                </a:r>
                <a:r>
                  <a:rPr lang="de-DE" sz="1900" dirty="0" err="1"/>
                  <a:t>th</a:t>
                </a:r>
                <a:r>
                  <a:rPr lang="de-DE" sz="1900" dirty="0"/>
                  <a:t> power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Adjacency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matrix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corresponding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to</a:t>
                </a:r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along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graph</a:t>
                </a:r>
                <a:endParaRPr lang="de-DE" sz="1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900"/>
                          <m:t>ℝ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900" dirty="0"/>
                  <a:t> 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9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9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900" dirty="0" err="1"/>
                  <a:t>stored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column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vectors</a:t>
                </a:r>
                <a:endParaRPr lang="de-DE" sz="1900" dirty="0"/>
              </a:p>
              <a:p>
                <a:endParaRPr lang="de-DE" sz="1800" dirty="0"/>
              </a:p>
              <a:p>
                <a:r>
                  <a:rPr lang="de-DE" sz="1900" dirty="0"/>
                  <a:t>The </a:t>
                </a:r>
                <a:r>
                  <a:rPr lang="de-DE" sz="1900" b="1" dirty="0"/>
                  <a:t>k-shift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along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paths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an </a:t>
                </a:r>
                <a:r>
                  <a:rPr lang="de-DE" sz="1900" dirty="0" err="1"/>
                  <a:t>underlying</a:t>
                </a:r>
                <a:r>
                  <a:rPr lang="de-DE" sz="1900" dirty="0"/>
                  <a:t> </a:t>
                </a:r>
                <a:r>
                  <a:rPr lang="de-DE" sz="1900" dirty="0" err="1"/>
                  <a:t>graph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can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provide</a:t>
                </a:r>
                <a:r>
                  <a:rPr lang="de-DE" sz="1900" dirty="0"/>
                  <a:t> </a:t>
                </a:r>
                <a:r>
                  <a:rPr lang="de-DE" sz="1900" b="1" u="sng" dirty="0"/>
                  <a:t>additional </a:t>
                </a:r>
                <a:r>
                  <a:rPr lang="de-DE" sz="1900" b="1" u="sng" dirty="0" err="1"/>
                  <a:t>information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about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independence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between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signals</a:t>
                </a:r>
                <a:r>
                  <a:rPr lang="de-DE" sz="1900" dirty="0"/>
                  <a:t>!</a:t>
                </a:r>
                <a:endParaRPr lang="fr-FR" sz="19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3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Graph-</a:t>
            </a:r>
            <a:r>
              <a:rPr lang="de-DE" sz="2400" b="0" dirty="0" err="1">
                <a:solidFill>
                  <a:schemeClr val="accent5"/>
                </a:solidFill>
              </a:rPr>
              <a:t>Autocorrelation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322167" y="3547336"/>
            <a:ext cx="1184016" cy="1153040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E1B3DB-6474-46EF-8757-E3B21741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240771" y="3311933"/>
                <a:ext cx="1371658" cy="505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9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9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9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9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9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771" y="3311933"/>
                <a:ext cx="1371658" cy="505779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6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07" name="Arrow: Right 206">
            <a:extLst>
              <a:ext uri="{FF2B5EF4-FFF2-40B4-BE49-F238E27FC236}">
                <a16:creationId xmlns:a16="http://schemas.microsoft.com/office/drawing/2014/main" id="{983158F5-5D0F-4872-9BC4-719556240DD0}"/>
              </a:ext>
            </a:extLst>
          </p:cNvPr>
          <p:cNvSpPr/>
          <p:nvPr/>
        </p:nvSpPr>
        <p:spPr>
          <a:xfrm>
            <a:off x="8777551" y="6518485"/>
            <a:ext cx="957776" cy="18506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 </a:t>
            </a:r>
            <a:r>
              <a:rPr lang="de-DE" sz="2400" b="0" dirty="0" err="1">
                <a:solidFill>
                  <a:schemeClr val="accent5"/>
                </a:solidFill>
              </a:rPr>
              <a:t>Decorrelation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𝐔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</a:t>
                </a:r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4" name="Picture 1163">
            <a:extLst>
              <a:ext uri="{FF2B5EF4-FFF2-40B4-BE49-F238E27FC236}">
                <a16:creationId xmlns:a16="http://schemas.microsoft.com/office/drawing/2014/main" id="{92DA048D-6AE4-4010-92D0-986810D58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7691" r="26399" b="19199"/>
          <a:stretch/>
        </p:blipFill>
        <p:spPr>
          <a:xfrm>
            <a:off x="9866023" y="6020086"/>
            <a:ext cx="1116150" cy="996798"/>
          </a:xfrm>
          <a:prstGeom prst="rect">
            <a:avLst/>
          </a:prstGeom>
        </p:spPr>
      </p:pic>
      <p:pic>
        <p:nvPicPr>
          <p:cNvPr id="206" name="Picture 2" descr="Question mark Free Icon">
            <a:extLst>
              <a:ext uri="{FF2B5EF4-FFF2-40B4-BE49-F238E27FC236}">
                <a16:creationId xmlns:a16="http://schemas.microsoft.com/office/drawing/2014/main" id="{F6C03D67-3B2E-450D-874B-239D46C0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94" y="6123195"/>
            <a:ext cx="395290" cy="3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234B3173-3CD1-48FE-926B-2159BCD241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A818F174-CEFA-40AA-A2A5-C16F69BC54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7734" r="27733" b="19820"/>
          <a:stretch/>
        </p:blipFill>
        <p:spPr>
          <a:xfrm>
            <a:off x="7553269" y="6051997"/>
            <a:ext cx="1040189" cy="94821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2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56" name="Arrow: Right 55">
            <a:extLst>
              <a:ext uri="{FF2B5EF4-FFF2-40B4-BE49-F238E27FC236}">
                <a16:creationId xmlns:a16="http://schemas.microsoft.com/office/drawing/2014/main" id="{1471F62E-23F7-47AB-B8E8-778750501AEF}"/>
              </a:ext>
            </a:extLst>
          </p:cNvPr>
          <p:cNvSpPr/>
          <p:nvPr/>
        </p:nvSpPr>
        <p:spPr>
          <a:xfrm>
            <a:off x="8777551" y="6518485"/>
            <a:ext cx="957776" cy="18506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C2745F2-D7DE-48E6-8C72-337089E57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7691" r="26399" b="19199"/>
          <a:stretch/>
        </p:blipFill>
        <p:spPr>
          <a:xfrm>
            <a:off x="9866023" y="6020086"/>
            <a:ext cx="1116150" cy="996798"/>
          </a:xfrm>
          <a:prstGeom prst="rect">
            <a:avLst/>
          </a:prstGeom>
        </p:spPr>
      </p:pic>
      <p:pic>
        <p:nvPicPr>
          <p:cNvPr id="58" name="Picture 2" descr="Question mark Free Icon">
            <a:extLst>
              <a:ext uri="{FF2B5EF4-FFF2-40B4-BE49-F238E27FC236}">
                <a16:creationId xmlns:a16="http://schemas.microsoft.com/office/drawing/2014/main" id="{000DA06E-6E07-4098-922D-D9748C72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94" y="6123195"/>
            <a:ext cx="395290" cy="3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3E0545-5E3B-44CF-8664-9F62903888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7734" r="27733" b="19820"/>
          <a:stretch/>
        </p:blipFill>
        <p:spPr>
          <a:xfrm>
            <a:off x="7553269" y="6051997"/>
            <a:ext cx="1040189" cy="9482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b="0" dirty="0">
                <a:solidFill>
                  <a:schemeClr val="accent5"/>
                </a:solidFill>
              </a:rPr>
              <a:t>Graph </a:t>
            </a:r>
            <a:r>
              <a:rPr lang="de-DE" sz="2400" b="0" dirty="0" err="1">
                <a:solidFill>
                  <a:schemeClr val="accent5"/>
                </a:solidFill>
              </a:rPr>
              <a:t>Decorrelation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712D10-A4DC-440C-A1E8-E2ADBAB1A2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44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2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</a:t>
                </a:r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Composite </a:t>
            </a:r>
            <a:r>
              <a:rPr lang="de-DE" sz="2400" b="0" dirty="0" err="1">
                <a:solidFill>
                  <a:schemeClr val="accent5"/>
                </a:solidFill>
              </a:rPr>
              <a:t>Objective</a:t>
            </a:r>
            <a:endParaRPr lang="de-DE" sz="2800" b="0" dirty="0">
              <a:solidFill>
                <a:schemeClr val="accent5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</a:t>
              </a:r>
              <a:r>
                <a:rPr lang="de-DE" sz="1800" dirty="0" err="1"/>
                <a:t>negentropy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a </a:t>
              </a:r>
              <a:r>
                <a:rPr lang="de-DE" sz="1800" dirty="0" err="1"/>
                <a:t>measure</a:t>
              </a:r>
              <a:r>
                <a:rPr lang="de-DE" sz="1800" dirty="0"/>
                <a:t>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graph-autocorrelation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52D61-3530-4E56-A901-3C7B50326C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b="1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b="1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b="1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b="1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b="1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b="1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8442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b="1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844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61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Clean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PowerICA</a:t>
            </a:r>
            <a:r>
              <a:rPr lang="de-DE" sz="1800" dirty="0"/>
              <a:t>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10" y="3024941"/>
            <a:ext cx="3962703" cy="29720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609" y="6026569"/>
            <a:ext cx="3962703" cy="2972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C2EAD-1066-496B-89B7-C889635D88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1585646-F30F-4AFC-B867-1E27C702684E}"/>
              </a:ext>
            </a:extLst>
          </p:cNvPr>
          <p:cNvSpPr/>
          <p:nvPr/>
        </p:nvSpPr>
        <p:spPr>
          <a:xfrm>
            <a:off x="549762" y="4293100"/>
            <a:ext cx="465615" cy="3305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91652E-67B3-484A-A6EB-D79594D3F6A3}"/>
              </a:ext>
            </a:extLst>
          </p:cNvPr>
          <p:cNvSpPr/>
          <p:nvPr/>
        </p:nvSpPr>
        <p:spPr>
          <a:xfrm>
            <a:off x="6951944" y="2942070"/>
            <a:ext cx="465615" cy="3305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31538AA-BB92-49A7-8888-74DDC75B8AF1}"/>
              </a:ext>
            </a:extLst>
          </p:cNvPr>
          <p:cNvSpPr/>
          <p:nvPr/>
        </p:nvSpPr>
        <p:spPr>
          <a:xfrm>
            <a:off x="6983268" y="5750032"/>
            <a:ext cx="465615" cy="3305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67C99F6-F373-4145-BC59-9BE3EAC2A4FF}"/>
              </a:ext>
            </a:extLst>
          </p:cNvPr>
          <p:cNvSpPr/>
          <p:nvPr/>
        </p:nvSpPr>
        <p:spPr>
          <a:xfrm>
            <a:off x="9003755" y="3769796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456586-6369-49A7-8EB2-0B277A89E39C}"/>
              </a:ext>
            </a:extLst>
          </p:cNvPr>
          <p:cNvSpPr/>
          <p:nvPr/>
        </p:nvSpPr>
        <p:spPr>
          <a:xfrm>
            <a:off x="9050960" y="4464735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A4DA1DE-BE56-470C-BBE0-872B0A920A71}"/>
              </a:ext>
            </a:extLst>
          </p:cNvPr>
          <p:cNvSpPr/>
          <p:nvPr/>
        </p:nvSpPr>
        <p:spPr>
          <a:xfrm>
            <a:off x="9028593" y="5163533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E391BC-3BEC-432C-A660-29105DB45253}"/>
              </a:ext>
            </a:extLst>
          </p:cNvPr>
          <p:cNvSpPr/>
          <p:nvPr/>
        </p:nvSpPr>
        <p:spPr>
          <a:xfrm>
            <a:off x="9022983" y="5826593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627405-321B-4719-A8F7-4DCD387E652F}"/>
              </a:ext>
            </a:extLst>
          </p:cNvPr>
          <p:cNvSpPr/>
          <p:nvPr/>
        </p:nvSpPr>
        <p:spPr>
          <a:xfrm>
            <a:off x="8996188" y="6766038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CF3AEA0-70C4-4FDA-A333-B9C8540974EA}"/>
              </a:ext>
            </a:extLst>
          </p:cNvPr>
          <p:cNvSpPr/>
          <p:nvPr/>
        </p:nvSpPr>
        <p:spPr>
          <a:xfrm>
            <a:off x="9038644" y="7475619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696C43-B9CE-43A2-BA1D-CBDA17A6015F}"/>
              </a:ext>
            </a:extLst>
          </p:cNvPr>
          <p:cNvSpPr/>
          <p:nvPr/>
        </p:nvSpPr>
        <p:spPr>
          <a:xfrm>
            <a:off x="8992905" y="8158569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09CB29-DC1E-409A-ACD2-49950999E9F6}"/>
              </a:ext>
            </a:extLst>
          </p:cNvPr>
          <p:cNvSpPr/>
          <p:nvPr/>
        </p:nvSpPr>
        <p:spPr>
          <a:xfrm>
            <a:off x="9050960" y="8806442"/>
            <a:ext cx="403906" cy="12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721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>
                <a:solidFill>
                  <a:schemeClr val="accent5"/>
                </a:solidFill>
              </a:rPr>
              <a:t>Clean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sz="2400" b="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PowerICA</a:t>
            </a:r>
            <a:r>
              <a:rPr lang="de-DE" sz="1800" dirty="0"/>
              <a:t>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813" y="3195023"/>
            <a:ext cx="4407913" cy="58772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A280E-328C-4F70-B4EA-04BDEF7D12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979637" y="5787500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0,1</a:t>
            </a:r>
            <a:endParaRPr lang="en-GB" sz="1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962168" y="3562192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992647" y="8575737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0,1</a:t>
            </a:r>
            <a:endParaRPr lang="en-GB" sz="1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975178" y="6350429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74633705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Noisy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4217788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03" y="2418219"/>
            <a:ext cx="4407911" cy="330593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80" y="5806924"/>
            <a:ext cx="4407912" cy="3305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F880C-9B97-4A29-98FB-296673B8F6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6E4869F-85DC-462A-BC6D-DCC34DD145AF}"/>
              </a:ext>
            </a:extLst>
          </p:cNvPr>
          <p:cNvSpPr/>
          <p:nvPr/>
        </p:nvSpPr>
        <p:spPr>
          <a:xfrm flipH="1">
            <a:off x="821594" y="4370047"/>
            <a:ext cx="261099" cy="315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0DD205-0740-4B12-B98F-512C5CB130CD}"/>
              </a:ext>
            </a:extLst>
          </p:cNvPr>
          <p:cNvSpPr/>
          <p:nvPr/>
        </p:nvSpPr>
        <p:spPr>
          <a:xfrm flipH="1">
            <a:off x="6942403" y="2500990"/>
            <a:ext cx="434684" cy="6487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9146358" y="3264913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46358" y="4021894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44BC508-9ADD-4FB3-A2DD-7D1A133D48A5}"/>
              </a:ext>
            </a:extLst>
          </p:cNvPr>
          <p:cNvSpPr/>
          <p:nvPr/>
        </p:nvSpPr>
        <p:spPr>
          <a:xfrm>
            <a:off x="9146358" y="4788004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51A6684-EA24-4739-9A6C-CEE4CA96CD62}"/>
              </a:ext>
            </a:extLst>
          </p:cNvPr>
          <p:cNvSpPr/>
          <p:nvPr/>
        </p:nvSpPr>
        <p:spPr>
          <a:xfrm>
            <a:off x="9146358" y="5529435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C0D2153-A214-4082-9BBA-B40311F58F27}"/>
              </a:ext>
            </a:extLst>
          </p:cNvPr>
          <p:cNvSpPr/>
          <p:nvPr/>
        </p:nvSpPr>
        <p:spPr>
          <a:xfrm>
            <a:off x="9192139" y="6651238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4ACA974-B8C2-48C6-87C9-DCEE8896FFEA}"/>
              </a:ext>
            </a:extLst>
          </p:cNvPr>
          <p:cNvSpPr/>
          <p:nvPr/>
        </p:nvSpPr>
        <p:spPr>
          <a:xfrm>
            <a:off x="9192139" y="817432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21D94B-8ED4-4C6B-8B9B-A2B2C97400CA}"/>
              </a:ext>
            </a:extLst>
          </p:cNvPr>
          <p:cNvSpPr/>
          <p:nvPr/>
        </p:nvSpPr>
        <p:spPr>
          <a:xfrm>
            <a:off x="9192139" y="8915760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80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73505" y="2652150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Noisy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01" y="2691143"/>
            <a:ext cx="4827948" cy="643726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33953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5B5FA-F445-490A-A694-63CAABE49C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800073" y="5107635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800072" y="3304389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CCDD1A-18DB-4A7A-9106-6001D3642200}"/>
              </a:ext>
            </a:extLst>
          </p:cNvPr>
          <p:cNvSpPr txBox="1"/>
          <p:nvPr/>
        </p:nvSpPr>
        <p:spPr>
          <a:xfrm>
            <a:off x="3800072" y="8135475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4FD18BC-EB0C-40A0-BFB7-5B168F1BD366}"/>
              </a:ext>
            </a:extLst>
          </p:cNvPr>
          <p:cNvSpPr txBox="1"/>
          <p:nvPr/>
        </p:nvSpPr>
        <p:spPr>
          <a:xfrm>
            <a:off x="3800071" y="6332229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494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Outlier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contamination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3"/>
          <a:stretch/>
        </p:blipFill>
        <p:spPr>
          <a:xfrm>
            <a:off x="1020987" y="4293096"/>
            <a:ext cx="4011071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1583" b="5975"/>
          <a:stretch/>
        </p:blipFill>
        <p:spPr>
          <a:xfrm>
            <a:off x="6970457" y="5895203"/>
            <a:ext cx="4082264" cy="31141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5" b="5530"/>
          <a:stretch/>
        </p:blipFill>
        <p:spPr>
          <a:xfrm>
            <a:off x="6970457" y="2472295"/>
            <a:ext cx="4082265" cy="3182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49D39-422E-40B5-B481-1EBD0FD3BE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8772858" y="3323816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B3378E3-1932-42B4-BB19-FF9451DE8742}"/>
              </a:ext>
            </a:extLst>
          </p:cNvPr>
          <p:cNvSpPr/>
          <p:nvPr/>
        </p:nvSpPr>
        <p:spPr>
          <a:xfrm>
            <a:off x="8772858" y="409201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BA106EA-F2A3-4C2D-9F51-F874EF8CBA06}"/>
              </a:ext>
            </a:extLst>
          </p:cNvPr>
          <p:cNvSpPr/>
          <p:nvPr/>
        </p:nvSpPr>
        <p:spPr>
          <a:xfrm>
            <a:off x="8772858" y="485812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F3F7C4-14AD-46A5-85B1-69F21D4F4552}"/>
              </a:ext>
            </a:extLst>
          </p:cNvPr>
          <p:cNvSpPr/>
          <p:nvPr/>
        </p:nvSpPr>
        <p:spPr>
          <a:xfrm>
            <a:off x="8772858" y="5588338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3A7D4C9-CAA3-4C92-A445-6B13FA49A01B}"/>
              </a:ext>
            </a:extLst>
          </p:cNvPr>
          <p:cNvSpPr/>
          <p:nvPr/>
        </p:nvSpPr>
        <p:spPr>
          <a:xfrm>
            <a:off x="8772858" y="6694934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D863F05-7B50-4409-AEEA-F5D16DD7A5BC}"/>
              </a:ext>
            </a:extLst>
          </p:cNvPr>
          <p:cNvSpPr/>
          <p:nvPr/>
        </p:nvSpPr>
        <p:spPr>
          <a:xfrm>
            <a:off x="8778468" y="7468745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325DB35-4FB2-44C8-AB5C-CC70D6460970}"/>
              </a:ext>
            </a:extLst>
          </p:cNvPr>
          <p:cNvSpPr/>
          <p:nvPr/>
        </p:nvSpPr>
        <p:spPr>
          <a:xfrm>
            <a:off x="8772858" y="8234855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05CE779-255B-4DAA-A162-950CD23CECAB}"/>
              </a:ext>
            </a:extLst>
          </p:cNvPr>
          <p:cNvSpPr/>
          <p:nvPr/>
        </p:nvSpPr>
        <p:spPr>
          <a:xfrm>
            <a:off x="8772858" y="8959456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660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b="0" dirty="0" err="1">
                <a:solidFill>
                  <a:schemeClr val="accent5"/>
                </a:solidFill>
              </a:rPr>
              <a:t>Outlier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contamination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29" y="2563002"/>
            <a:ext cx="4761611" cy="63488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E46F1-2063-4A92-8374-2F29A1568D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4099382" y="5429025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95FC56A-A8CE-4665-A873-0333FC39ACDB}"/>
              </a:ext>
            </a:extLst>
          </p:cNvPr>
          <p:cNvSpPr txBox="1"/>
          <p:nvPr/>
        </p:nvSpPr>
        <p:spPr>
          <a:xfrm>
            <a:off x="4099381" y="335588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1,4</a:t>
            </a:r>
            <a:endParaRPr lang="en-GB" sz="1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4093308" y="842216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4093307" y="6349031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1,4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2486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80" y="3549530"/>
            <a:ext cx="6334555" cy="3563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6" y="3562429"/>
            <a:ext cx="6334554" cy="356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Also possible </a:t>
            </a:r>
            <a:r>
              <a:rPr lang="de-DE" sz="1800" dirty="0" err="1">
                <a:solidFill>
                  <a:schemeClr val="accent5"/>
                </a:solidFill>
              </a:rPr>
              <a:t>for</a:t>
            </a:r>
            <a:r>
              <a:rPr lang="de-DE" sz="1800" dirty="0">
                <a:solidFill>
                  <a:schemeClr val="accent5"/>
                </a:solidFill>
              </a:rPr>
              <a:t> semi-</a:t>
            </a:r>
            <a:r>
              <a:rPr lang="de-DE" sz="1800" dirty="0" err="1">
                <a:solidFill>
                  <a:schemeClr val="accent5"/>
                </a:solidFill>
              </a:rPr>
              <a:t>synthetic</a:t>
            </a:r>
            <a:r>
              <a:rPr lang="de-DE" sz="1800" dirty="0">
                <a:solidFill>
                  <a:schemeClr val="accent5"/>
                </a:solidFill>
              </a:rPr>
              <a:t> EEG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CEBF34-EB4D-4397-A5CA-2DEF57592F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31335FE-E078-4417-BA26-184F9292FEBE}"/>
              </a:ext>
            </a:extLst>
          </p:cNvPr>
          <p:cNvSpPr/>
          <p:nvPr/>
        </p:nvSpPr>
        <p:spPr>
          <a:xfrm>
            <a:off x="176316" y="3803455"/>
            <a:ext cx="136234" cy="325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DFA538-4D8A-46F8-9589-F9793E5B9857}"/>
              </a:ext>
            </a:extLst>
          </p:cNvPr>
          <p:cNvSpPr txBox="1"/>
          <p:nvPr/>
        </p:nvSpPr>
        <p:spPr>
          <a:xfrm>
            <a:off x="241852" y="687095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0</a:t>
            </a:r>
            <a:endParaRPr lang="en-GB" sz="1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32F465D-FA88-4018-AB8C-208A24057CA4}"/>
              </a:ext>
            </a:extLst>
          </p:cNvPr>
          <p:cNvSpPr txBox="1"/>
          <p:nvPr/>
        </p:nvSpPr>
        <p:spPr>
          <a:xfrm>
            <a:off x="1137961" y="686649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</a:t>
            </a:r>
            <a:endParaRPr lang="en-GB" sz="1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07732E9-3A05-4134-A931-56AA9D66EF96}"/>
              </a:ext>
            </a:extLst>
          </p:cNvPr>
          <p:cNvSpPr txBox="1"/>
          <p:nvPr/>
        </p:nvSpPr>
        <p:spPr>
          <a:xfrm>
            <a:off x="2074549" y="686701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</a:t>
            </a:r>
            <a:endParaRPr lang="en-GB" sz="1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5F95176-633F-48A7-81BB-4CB872B0F951}"/>
              </a:ext>
            </a:extLst>
          </p:cNvPr>
          <p:cNvSpPr txBox="1"/>
          <p:nvPr/>
        </p:nvSpPr>
        <p:spPr>
          <a:xfrm>
            <a:off x="2970658" y="686256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</a:t>
            </a:r>
            <a:endParaRPr lang="en-GB" sz="1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E428A9E-C9E8-4938-A45E-2595AAB98C57}"/>
              </a:ext>
            </a:extLst>
          </p:cNvPr>
          <p:cNvSpPr txBox="1"/>
          <p:nvPr/>
        </p:nvSpPr>
        <p:spPr>
          <a:xfrm>
            <a:off x="3907632" y="68665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</a:t>
            </a:r>
            <a:endParaRPr lang="en-GB" sz="1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F43C78E-43DC-4AA1-914D-DC54B93CE6AF}"/>
              </a:ext>
            </a:extLst>
          </p:cNvPr>
          <p:cNvSpPr txBox="1"/>
          <p:nvPr/>
        </p:nvSpPr>
        <p:spPr>
          <a:xfrm>
            <a:off x="4803741" y="686205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5</a:t>
            </a:r>
            <a:endParaRPr lang="en-GB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CBCEF77-BB45-4EDD-8B42-AAE8C295CDD2}"/>
              </a:ext>
            </a:extLst>
          </p:cNvPr>
          <p:cNvSpPr txBox="1"/>
          <p:nvPr/>
        </p:nvSpPr>
        <p:spPr>
          <a:xfrm>
            <a:off x="5740329" y="686257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6</a:t>
            </a:r>
            <a:endParaRPr lang="en-GB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E5C75F1-7CA9-4F4D-98A3-AB99B1B98B2F}"/>
              </a:ext>
            </a:extLst>
          </p:cNvPr>
          <p:cNvSpPr txBox="1"/>
          <p:nvPr/>
        </p:nvSpPr>
        <p:spPr>
          <a:xfrm>
            <a:off x="6422045" y="68568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0</a:t>
            </a:r>
            <a:endParaRPr lang="en-GB" sz="10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782B425-B8F6-4121-95AF-2DD97D77C49F}"/>
              </a:ext>
            </a:extLst>
          </p:cNvPr>
          <p:cNvSpPr txBox="1"/>
          <p:nvPr/>
        </p:nvSpPr>
        <p:spPr>
          <a:xfrm>
            <a:off x="7318154" y="685242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</a:t>
            </a:r>
            <a:endParaRPr lang="en-GB" sz="1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F82BDE9-48C3-4DBE-81A2-70E0C673FE31}"/>
              </a:ext>
            </a:extLst>
          </p:cNvPr>
          <p:cNvSpPr txBox="1"/>
          <p:nvPr/>
        </p:nvSpPr>
        <p:spPr>
          <a:xfrm>
            <a:off x="8254742" y="685294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</a:t>
            </a:r>
            <a:endParaRPr lang="en-GB" sz="10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61B8633-28CC-4F5E-A105-17E689D414F4}"/>
              </a:ext>
            </a:extLst>
          </p:cNvPr>
          <p:cNvSpPr txBox="1"/>
          <p:nvPr/>
        </p:nvSpPr>
        <p:spPr>
          <a:xfrm>
            <a:off x="9150851" y="684849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</a:t>
            </a:r>
            <a:endParaRPr lang="en-GB" sz="1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5ABB1FD-FD45-461A-B016-D7287D7F06D0}"/>
              </a:ext>
            </a:extLst>
          </p:cNvPr>
          <p:cNvSpPr txBox="1"/>
          <p:nvPr/>
        </p:nvSpPr>
        <p:spPr>
          <a:xfrm>
            <a:off x="10087825" y="68524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</a:t>
            </a:r>
            <a:endParaRPr lang="en-GB" sz="10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BE5C4CA-DF01-451A-B74E-DABCB9350471}"/>
              </a:ext>
            </a:extLst>
          </p:cNvPr>
          <p:cNvSpPr txBox="1"/>
          <p:nvPr/>
        </p:nvSpPr>
        <p:spPr>
          <a:xfrm>
            <a:off x="10983934" y="684798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5</a:t>
            </a:r>
            <a:endParaRPr lang="en-GB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2A761F9-E616-4345-B252-2E9484324676}"/>
              </a:ext>
            </a:extLst>
          </p:cNvPr>
          <p:cNvSpPr txBox="1"/>
          <p:nvPr/>
        </p:nvSpPr>
        <p:spPr>
          <a:xfrm>
            <a:off x="11920522" y="68485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6</a:t>
            </a:r>
            <a:endParaRPr lang="en-GB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3E4C25-C31D-44B8-8F98-050023A76F93}"/>
              </a:ext>
            </a:extLst>
          </p:cNvPr>
          <p:cNvSpPr txBox="1"/>
          <p:nvPr/>
        </p:nvSpPr>
        <p:spPr>
          <a:xfrm>
            <a:off x="3249704" y="7058505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t[s]</a:t>
            </a:r>
            <a:endParaRPr lang="en-GB" sz="10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17FC812-0EE6-41F7-9C2A-E32A7711617D}"/>
              </a:ext>
            </a:extLst>
          </p:cNvPr>
          <p:cNvSpPr txBox="1"/>
          <p:nvPr/>
        </p:nvSpPr>
        <p:spPr>
          <a:xfrm>
            <a:off x="9386780" y="70627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t[s]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869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A8472E83-CB23-45E5-9907-78FB74F7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98" y="3679918"/>
            <a:ext cx="6088873" cy="34249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6" y="3562429"/>
            <a:ext cx="6334554" cy="356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>
                <a:solidFill>
                  <a:schemeClr val="accent5"/>
                </a:solidFill>
              </a:rPr>
              <a:t>Semi-</a:t>
            </a:r>
            <a:r>
              <a:rPr lang="de-DE" sz="2400" dirty="0" err="1">
                <a:solidFill>
                  <a:schemeClr val="accent5"/>
                </a:solidFill>
              </a:rPr>
              <a:t>synthetic</a:t>
            </a:r>
            <a:r>
              <a:rPr lang="de-DE" sz="2400" dirty="0">
                <a:solidFill>
                  <a:schemeClr val="accent5"/>
                </a:solidFill>
              </a:rPr>
              <a:t> EEG </a:t>
            </a:r>
            <a:r>
              <a:rPr lang="de-DE" sz="2400" dirty="0" err="1">
                <a:solidFill>
                  <a:schemeClr val="accent5"/>
                </a:solidFill>
              </a:rPr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72928" y="3444427"/>
            <a:ext cx="6563484" cy="27151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59486" y="6581659"/>
            <a:ext cx="6608363" cy="17574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400800" y="3499165"/>
            <a:ext cx="6268671" cy="15552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32929" y="5752553"/>
            <a:ext cx="6085791" cy="1243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5" r="-993" b="16012"/>
          <a:stretch/>
        </p:blipFill>
        <p:spPr>
          <a:xfrm>
            <a:off x="732363" y="6779616"/>
            <a:ext cx="11696470" cy="885313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/>
          <p:nvPr/>
        </p:nvCxnSpPr>
        <p:spPr>
          <a:xfrm flipH="1">
            <a:off x="12202737" y="5752553"/>
            <a:ext cx="466734" cy="3206322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3001498A-199B-44FE-A372-312B94300C4A}"/>
              </a:ext>
            </a:extLst>
          </p:cNvPr>
          <p:cNvSpPr/>
          <p:nvPr/>
        </p:nvSpPr>
        <p:spPr>
          <a:xfrm>
            <a:off x="176316" y="3803455"/>
            <a:ext cx="136234" cy="325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52A2AA8-24D3-426E-A76C-14262867D3DE}"/>
              </a:ext>
            </a:extLst>
          </p:cNvPr>
          <p:cNvSpPr/>
          <p:nvPr/>
        </p:nvSpPr>
        <p:spPr>
          <a:xfrm>
            <a:off x="6636412" y="3583466"/>
            <a:ext cx="222792" cy="325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80598" y="5054445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3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9" y="2948855"/>
            <a:ext cx="10931120" cy="61487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>
                <a:solidFill>
                  <a:schemeClr val="accent5"/>
                </a:solidFill>
              </a:rPr>
              <a:t>Semi-</a:t>
            </a:r>
            <a:r>
              <a:rPr lang="de-DE" sz="2400" dirty="0" err="1">
                <a:solidFill>
                  <a:schemeClr val="accent5"/>
                </a:solidFill>
              </a:rPr>
              <a:t>synthetic</a:t>
            </a:r>
            <a:r>
              <a:rPr lang="de-DE" sz="2400" dirty="0">
                <a:solidFill>
                  <a:schemeClr val="accent5"/>
                </a:solidFill>
              </a:rPr>
              <a:t> EEG </a:t>
            </a:r>
            <a:r>
              <a:rPr lang="de-DE" sz="2400" dirty="0" err="1">
                <a:solidFill>
                  <a:schemeClr val="accent5"/>
                </a:solidFill>
              </a:rPr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8173502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8166957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4111995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539769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694271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546339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502395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3421988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583324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581855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D5DF7B-E5AA-459C-922B-F4F013013F29}"/>
              </a:ext>
            </a:extLst>
          </p:cNvPr>
          <p:cNvSpPr/>
          <p:nvPr/>
        </p:nvSpPr>
        <p:spPr>
          <a:xfrm>
            <a:off x="942449" y="8769078"/>
            <a:ext cx="10931120" cy="26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5B459A-3110-4731-A9AA-F73A3ED64BB6}"/>
              </a:ext>
            </a:extLst>
          </p:cNvPr>
          <p:cNvSpPr txBox="1"/>
          <p:nvPr/>
        </p:nvSpPr>
        <p:spPr>
          <a:xfrm>
            <a:off x="917447" y="8708211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</a:t>
            </a:r>
            <a:endParaRPr lang="en-GB" sz="1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2FDB37-3C10-4887-9909-F042EBD4F91D}"/>
              </a:ext>
            </a:extLst>
          </p:cNvPr>
          <p:cNvSpPr txBox="1"/>
          <p:nvPr/>
        </p:nvSpPr>
        <p:spPr>
          <a:xfrm>
            <a:off x="2502939" y="8703755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</a:t>
            </a:r>
            <a:endParaRPr lang="en-GB" sz="1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2F9B92-8DF7-4C59-90F4-B26B2CF32384}"/>
              </a:ext>
            </a:extLst>
          </p:cNvPr>
          <p:cNvSpPr txBox="1"/>
          <p:nvPr/>
        </p:nvSpPr>
        <p:spPr>
          <a:xfrm>
            <a:off x="4080475" y="8683516"/>
            <a:ext cx="200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2</a:t>
            </a:r>
            <a:endParaRPr lang="en-GB" sz="10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7945F73-A663-4736-AF15-E59D0349B129}"/>
              </a:ext>
            </a:extLst>
          </p:cNvPr>
          <p:cNvSpPr txBox="1"/>
          <p:nvPr/>
        </p:nvSpPr>
        <p:spPr>
          <a:xfrm>
            <a:off x="5654458" y="868351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3</a:t>
            </a:r>
            <a:endParaRPr lang="en-GB" sz="1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33023B2-4301-447E-A43E-7FA3DADF4A3A}"/>
              </a:ext>
            </a:extLst>
          </p:cNvPr>
          <p:cNvSpPr txBox="1"/>
          <p:nvPr/>
        </p:nvSpPr>
        <p:spPr>
          <a:xfrm>
            <a:off x="7227763" y="868351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4</a:t>
            </a:r>
            <a:endParaRPr lang="en-GB" sz="1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34C7947-7EE9-44AD-BCBA-1F6A084D07C5}"/>
              </a:ext>
            </a:extLst>
          </p:cNvPr>
          <p:cNvSpPr txBox="1"/>
          <p:nvPr/>
        </p:nvSpPr>
        <p:spPr>
          <a:xfrm>
            <a:off x="8817901" y="8657023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5</a:t>
            </a:r>
            <a:endParaRPr lang="en-GB" sz="1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E95D51-EE4B-4317-94CB-810B7F517ED8}"/>
              </a:ext>
            </a:extLst>
          </p:cNvPr>
          <p:cNvSpPr txBox="1"/>
          <p:nvPr/>
        </p:nvSpPr>
        <p:spPr>
          <a:xfrm>
            <a:off x="10404503" y="865702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6</a:t>
            </a:r>
            <a:endParaRPr lang="en-GB" sz="1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BDFA88F-48ED-400A-96D4-0F022C7A95F1}"/>
              </a:ext>
            </a:extLst>
          </p:cNvPr>
          <p:cNvSpPr txBox="1"/>
          <p:nvPr/>
        </p:nvSpPr>
        <p:spPr>
          <a:xfrm>
            <a:off x="6053425" y="8831321"/>
            <a:ext cx="354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t[s]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5086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</a:t>
            </a: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 lvl="1"/>
            <a:r>
              <a:rPr lang="en-US" sz="2400" dirty="0"/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5696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9385E-797D-45FD-9406-B3074D079A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21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BC431C-EC20-4150-BA66-7025CD93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3582" r="65690" b="34682"/>
          <a:stretch/>
        </p:blipFill>
        <p:spPr bwMode="auto">
          <a:xfrm>
            <a:off x="6570504" y="2604094"/>
            <a:ext cx="5418645" cy="581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802252" y="530375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8888443" y="2289594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A6CA4E7-BA95-4502-A8F1-D9898F7628DA}"/>
              </a:ext>
            </a:extLst>
          </p:cNvPr>
          <p:cNvSpPr/>
          <p:nvPr/>
        </p:nvSpPr>
        <p:spPr>
          <a:xfrm>
            <a:off x="6641525" y="2585044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8E1CE-5286-411C-81EA-EF278FC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8539551" y="4347606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9509121" y="351267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819429" y="4549864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0,0</a:t>
            </a:r>
            <a:endParaRPr lang="en-GB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824192" y="2669042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824189" y="407038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824192" y="3606107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824189" y="3136157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CA59A9-DE50-42C9-8954-2CC5F92DA6D8}"/>
              </a:ext>
            </a:extLst>
          </p:cNvPr>
          <p:cNvSpPr txBox="1"/>
          <p:nvPr/>
        </p:nvSpPr>
        <p:spPr>
          <a:xfrm>
            <a:off x="6819429" y="7561686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0,0</a:t>
            </a:r>
            <a:endParaRPr lang="en-GB" sz="1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A9A405-7E95-45E9-95A4-918F9386B0E4}"/>
              </a:ext>
            </a:extLst>
          </p:cNvPr>
          <p:cNvSpPr txBox="1"/>
          <p:nvPr/>
        </p:nvSpPr>
        <p:spPr>
          <a:xfrm>
            <a:off x="6824192" y="5680864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3ECB38-331D-4839-BC27-79CE7963479F}"/>
              </a:ext>
            </a:extLst>
          </p:cNvPr>
          <p:cNvSpPr txBox="1"/>
          <p:nvPr/>
        </p:nvSpPr>
        <p:spPr>
          <a:xfrm>
            <a:off x="6824189" y="7082210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BE12BAA-350E-4EBF-AA57-130BAC762C4B}"/>
              </a:ext>
            </a:extLst>
          </p:cNvPr>
          <p:cNvSpPr txBox="1"/>
          <p:nvPr/>
        </p:nvSpPr>
        <p:spPr>
          <a:xfrm>
            <a:off x="6824192" y="6588113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D80324-9D0E-46FB-A052-BBC486E1EFE8}"/>
              </a:ext>
            </a:extLst>
          </p:cNvPr>
          <p:cNvSpPr txBox="1"/>
          <p:nvPr/>
        </p:nvSpPr>
        <p:spPr>
          <a:xfrm>
            <a:off x="6824189" y="6085072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7168180" y="4805611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0,0</a:t>
            </a:r>
            <a:endParaRPr lang="en-GB" sz="10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10269934" y="4811631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7940008" y="480987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8714724" y="4810007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9492329" y="4811631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11038013" y="4815212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1,0</a:t>
            </a:r>
            <a:endParaRPr lang="en-GB" sz="1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4CB0D1D-30EA-45E2-BFF9-BB71462D692F}"/>
              </a:ext>
            </a:extLst>
          </p:cNvPr>
          <p:cNvSpPr txBox="1"/>
          <p:nvPr/>
        </p:nvSpPr>
        <p:spPr>
          <a:xfrm>
            <a:off x="7183483" y="783071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0,0</a:t>
            </a:r>
            <a:endParaRPr lang="en-GB" sz="1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12CEDF-D0DC-4071-9D18-80427AAFEA13}"/>
              </a:ext>
            </a:extLst>
          </p:cNvPr>
          <p:cNvSpPr txBox="1"/>
          <p:nvPr/>
        </p:nvSpPr>
        <p:spPr>
          <a:xfrm>
            <a:off x="10237609" y="783673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0,8</a:t>
            </a:r>
            <a:endParaRPr lang="en-GB" sz="1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E1448C2-0C56-4D33-A800-B7460AC4791D}"/>
              </a:ext>
            </a:extLst>
          </p:cNvPr>
          <p:cNvSpPr txBox="1"/>
          <p:nvPr/>
        </p:nvSpPr>
        <p:spPr>
          <a:xfrm>
            <a:off x="7945785" y="7834985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0,2</a:t>
            </a:r>
            <a:endParaRPr lang="en-GB" sz="1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C0EFFFA-2C8B-47C0-B194-49B9B2E94231}"/>
              </a:ext>
            </a:extLst>
          </p:cNvPr>
          <p:cNvSpPr txBox="1"/>
          <p:nvPr/>
        </p:nvSpPr>
        <p:spPr>
          <a:xfrm>
            <a:off x="8715738" y="7835114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0,4</a:t>
            </a:r>
            <a:endParaRPr lang="en-GB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15FEAC8-3E35-4D68-AC9F-A11255D16EE2}"/>
              </a:ext>
            </a:extLst>
          </p:cNvPr>
          <p:cNvSpPr txBox="1"/>
          <p:nvPr/>
        </p:nvSpPr>
        <p:spPr>
          <a:xfrm>
            <a:off x="9474291" y="7836738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143B486-CF78-4DF7-82B9-26A49ADECB94}"/>
              </a:ext>
            </a:extLst>
          </p:cNvPr>
          <p:cNvSpPr txBox="1"/>
          <p:nvPr/>
        </p:nvSpPr>
        <p:spPr>
          <a:xfrm>
            <a:off x="11010449" y="7840319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1,0</a:t>
            </a:r>
            <a:endParaRPr lang="en-GB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6103891" y="361559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Median </a:t>
            </a:r>
            <a:r>
              <a:rPr lang="de-DE" sz="1200" dirty="0" err="1"/>
              <a:t>of</a:t>
            </a:r>
            <a:r>
              <a:rPr lang="de-DE" sz="1200" dirty="0"/>
              <a:t> MSEs</a:t>
            </a:r>
            <a:endParaRPr lang="en-GB" sz="12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086AA9F-0108-4E16-80DE-8B56A5F00069}"/>
              </a:ext>
            </a:extLst>
          </p:cNvPr>
          <p:cNvSpPr txBox="1"/>
          <p:nvPr/>
        </p:nvSpPr>
        <p:spPr>
          <a:xfrm rot="16200000">
            <a:off x="6218727" y="6643028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Mean </a:t>
            </a:r>
            <a:r>
              <a:rPr lang="de-DE" sz="1200" dirty="0" err="1"/>
              <a:t>of</a:t>
            </a:r>
            <a:r>
              <a:rPr lang="de-DE" sz="1200" dirty="0"/>
              <a:t> MSEs</a:t>
            </a:r>
            <a:endParaRPr lang="en-GB" sz="1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8549468" y="4980667"/>
            <a:ext cx="15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Minimum </a:t>
            </a:r>
            <a:r>
              <a:rPr lang="de-DE" sz="1200" dirty="0" err="1"/>
              <a:t>Distance</a:t>
            </a:r>
            <a:endParaRPr lang="en-GB" sz="1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B2B376-9D7B-4C34-9512-9B658F97FDC0}"/>
              </a:ext>
            </a:extLst>
          </p:cNvPr>
          <p:cNvSpPr txBox="1"/>
          <p:nvPr/>
        </p:nvSpPr>
        <p:spPr>
          <a:xfrm>
            <a:off x="8539551" y="8009079"/>
            <a:ext cx="15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Minimum </a:t>
            </a:r>
            <a:r>
              <a:rPr lang="de-DE" sz="1200" dirty="0" err="1"/>
              <a:t>Distance</a:t>
            </a:r>
            <a:endParaRPr lang="en-GB" sz="1200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9BC58DB5-944B-47C8-8DBC-B0F1CABC5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343" b="51213"/>
          <a:stretch/>
        </p:blipFill>
        <p:spPr>
          <a:xfrm>
            <a:off x="412806" y="5082769"/>
            <a:ext cx="5034428" cy="3231449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7192BA69-C1C0-4425-93C2-11E1D1CA153D}"/>
              </a:ext>
            </a:extLst>
          </p:cNvPr>
          <p:cNvSpPr txBox="1"/>
          <p:nvPr/>
        </p:nvSpPr>
        <p:spPr>
          <a:xfrm>
            <a:off x="5271829" y="62866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89282CB-4028-4AFA-B47D-82571CA37964}"/>
              </a:ext>
            </a:extLst>
          </p:cNvPr>
          <p:cNvSpPr txBox="1"/>
          <p:nvPr/>
        </p:nvSpPr>
        <p:spPr>
          <a:xfrm>
            <a:off x="5268008" y="722149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6087521-1677-4A3F-A7EE-56FA4CF7CC29}"/>
              </a:ext>
            </a:extLst>
          </p:cNvPr>
          <p:cNvSpPr/>
          <p:nvPr/>
        </p:nvSpPr>
        <p:spPr>
          <a:xfrm>
            <a:off x="616274" y="5302396"/>
            <a:ext cx="117107" cy="2927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ECD16CC-5DA7-4B83-BA64-A1709BDF9935}"/>
              </a:ext>
            </a:extLst>
          </p:cNvPr>
          <p:cNvSpPr/>
          <p:nvPr/>
        </p:nvSpPr>
        <p:spPr>
          <a:xfrm>
            <a:off x="2930537" y="5351802"/>
            <a:ext cx="217315" cy="321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3792FEC-B354-446D-8FD3-1D661CCC4270}"/>
              </a:ext>
            </a:extLst>
          </p:cNvPr>
          <p:cNvSpPr txBox="1"/>
          <p:nvPr/>
        </p:nvSpPr>
        <p:spPr>
          <a:xfrm>
            <a:off x="426853" y="5505245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0,6</a:t>
            </a:r>
            <a:endParaRPr lang="en-GB" sz="10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950E6F1-664A-45CA-82C0-B4DD3FDBBB0A}"/>
              </a:ext>
            </a:extLst>
          </p:cNvPr>
          <p:cNvSpPr txBox="1"/>
          <p:nvPr/>
        </p:nvSpPr>
        <p:spPr>
          <a:xfrm>
            <a:off x="480374" y="8009079"/>
            <a:ext cx="7594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0,1</a:t>
            </a:r>
            <a:endParaRPr lang="en-GB" sz="1000" dirty="0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BC2B4403-E436-49F4-9A12-F4BAB0C655E6}"/>
              </a:ext>
            </a:extLst>
          </p:cNvPr>
          <p:cNvCxnSpPr>
            <a:cxnSpLocks/>
          </p:cNvCxnSpPr>
          <p:nvPr/>
        </p:nvCxnSpPr>
        <p:spPr>
          <a:xfrm>
            <a:off x="754840" y="6471316"/>
            <a:ext cx="456236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03FDFCB-B2EC-4A4B-A56E-C6C54B8BB577}"/>
              </a:ext>
            </a:extLst>
          </p:cNvPr>
          <p:cNvCxnSpPr>
            <a:cxnSpLocks/>
          </p:cNvCxnSpPr>
          <p:nvPr/>
        </p:nvCxnSpPr>
        <p:spPr>
          <a:xfrm>
            <a:off x="754840" y="7414935"/>
            <a:ext cx="456236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 rot="8476328">
            <a:off x="5607466" y="4875343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75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7" grpId="0" animBg="1"/>
      <p:bldP spid="49" grpId="0" animBg="1"/>
      <p:bldP spid="52" grpId="0"/>
      <p:bldP spid="51" grpId="0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73505" y="2652150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400" dirty="0"/>
              <a:t>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(stationary) and real EEG data with added artifacts (non-stationary))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 err="1"/>
              <a:t>PowerICA</a:t>
            </a:r>
            <a:r>
              <a:rPr lang="en-GB" sz="1800" dirty="0"/>
              <a:t>: quite good with reasonable SNR (~20dB),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No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real robust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algorithm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A26DC-F1D8-405C-804B-AA09D0FDDE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</a:t>
            </a:r>
            <a:r>
              <a:rPr lang="en-GB" sz="1800" dirty="0" err="1"/>
              <a:t>PowerICA</a:t>
            </a:r>
            <a:r>
              <a:rPr lang="en-GB" sz="1800" dirty="0"/>
              <a:t>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DFA7-038B-496A-8A27-34FEA606A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3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is Graph Signal processing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 processing: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6E6D-0C6C-4FD8-B37F-815C69BE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058070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6768270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5700007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413170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025195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4596570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272720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272720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4596570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025195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406195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5700007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5880008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5702709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406195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588000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778210" y="6831313"/>
            <a:ext cx="6469883" cy="523637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6768275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6768275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6768275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676962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676701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676701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676962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676962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6769624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6770973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6770973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6768275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/>
          <p:nvPr/>
        </p:nvCxnSpPr>
        <p:spPr>
          <a:xfrm flipV="1">
            <a:off x="7074443" y="6108140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958558" y="5928136"/>
            <a:ext cx="0" cy="106826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137439" y="5619507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324000" y="5231534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6770973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6768275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575422" y="4851697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6768275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74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400" dirty="0"/>
              <a:t>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Real EEG data with artifacts separable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5CE80-C16C-4085-BE72-8D7BC2EB59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4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2400" dirty="0"/>
              <a:t>1. Understanding the Basis of Source Separation via an Intuitive Example-Driven  </a:t>
            </a:r>
          </a:p>
          <a:p>
            <a:pPr marL="0" indent="0">
              <a:buNone/>
            </a:pPr>
            <a:r>
              <a:rPr lang="en-US" sz="2400" dirty="0"/>
              <a:t>          Approach</a:t>
            </a:r>
          </a:p>
          <a:p>
            <a:r>
              <a:rPr lang="en-US" sz="2400" dirty="0"/>
              <a:t>2. Discussion of Experiment Design</a:t>
            </a:r>
          </a:p>
          <a:p>
            <a:r>
              <a:rPr lang="en-US" sz="2400" dirty="0"/>
              <a:t>3. Graph Blind Source Separation</a:t>
            </a:r>
          </a:p>
          <a:p>
            <a:r>
              <a:rPr lang="en-US" sz="2400" dirty="0"/>
              <a:t>4. Graph Blind Source Separation results</a:t>
            </a:r>
          </a:p>
          <a:p>
            <a:pPr lvl="1"/>
            <a:r>
              <a:rPr lang="en-US" sz="2400" dirty="0"/>
              <a:t> Summary of major outcomes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 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184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endParaRPr lang="de-DE" sz="1800" dirty="0"/>
          </a:p>
          <a:p>
            <a:r>
              <a:rPr lang="de-DE" sz="1800" dirty="0"/>
              <a:t>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endParaRPr lang="de-DE" sz="18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718C-5F17-4E00-A508-F47F4C5B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408742" y="8218025"/>
            <a:ext cx="1091867" cy="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11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4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140825" y="7971759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34245" y="2358660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1791877" y="7931163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4443" y="2366401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Overlay</a:t>
            </a:r>
            <a:r>
              <a:rPr lang="de-DE" sz="2000" b="1" dirty="0">
                <a:solidFill>
                  <a:srgbClr val="005C9C"/>
                </a:solidFill>
              </a:rPr>
              <a:t> </a:t>
            </a:r>
            <a:r>
              <a:rPr lang="de-DE" sz="2000" b="1" dirty="0" err="1">
                <a:solidFill>
                  <a:srgbClr val="005C9C"/>
                </a:solidFill>
              </a:rPr>
              <a:t>of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 smtClean="0"/>
                      <m:t>𝐱</m:t>
                    </m:r>
                    <m:r>
                      <a:rPr lang="en-US"/>
                      <m:t>=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d>
                          <m:dPr>
                            <m:ctrlPr>
                              <a:rPr lang="de-DE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b>
                                <m:r>
                                  <a:rPr lang="en-US"/>
                                  <m:t>1</m:t>
                                </m:r>
                              </m:sub>
                            </m:sSub>
                            <m:r>
                              <a:rPr lang="en-US"/>
                              <m:t>,…,</m:t>
                            </m:r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/>
                      <m:t>𝐱</m:t>
                    </m:r>
                    <m:r>
                      <a:rPr lang="en-US"/>
                      <m:t>=</m:t>
                    </m:r>
                    <m:r>
                      <a:rPr lang="en-US" b="1" i="1"/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/>
                      <m:t>𝐬</m:t>
                    </m:r>
                    <m:r>
                      <a:rPr lang="en-US"/>
                      <m:t>=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d>
                          <m:dPr>
                            <m:ctrlPr>
                              <a:rPr lang="de-DE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en-US" i="1"/>
                                  <m:t>𝑠</m:t>
                                </m:r>
                              </m:e>
                              <m:sub>
                                <m:r>
                                  <a:rPr lang="en-US"/>
                                  <m:t>1</m:t>
                                </m:r>
                              </m:sub>
                            </m:sSub>
                            <m:r>
                              <a:rPr lang="en-US"/>
                              <m:t>,…,</m:t>
                            </m:r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en-US" i="1"/>
                                  <m:t>𝑠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/>
                      <m:t>=</m:t>
                    </m:r>
                    <m:d>
                      <m:dPr>
                        <m:ctrlPr>
                          <a:rPr lang="de-DE" i="1"/>
                        </m:ctrlPr>
                      </m:dPr>
                      <m:e>
                        <m:sSub>
                          <m:sSubPr>
                            <m:ctrlPr>
                              <a:rPr lang="de-DE" i="1"/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/>
                              <m:t>1</m:t>
                            </m:r>
                          </m:sub>
                        </m:sSub>
                        <m:r>
                          <a:rPr lang="en-US"/>
                          <m:t>⋯</m:t>
                        </m:r>
                        <m:sSub>
                          <m:sSubPr>
                            <m:ctrlPr>
                              <a:rPr lang="de-DE" i="1" smtClean="0"/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/>
                      <m:t>𝑑</m:t>
                    </m:r>
                    <m:r>
                      <a:rPr lang="en-US"/>
                      <m:t>×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/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/>
                          <m:t>𝑖𝑗</m:t>
                        </m:r>
                      </m:sub>
                    </m:sSub>
                    <m:r>
                      <a:rPr lang="en-US"/>
                      <m:t>=[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de-DE" i="1"/>
                        </m:ctrlPr>
                      </m:sSubPr>
                      <m:e>
                        <m:r>
                          <a:rPr lang="en-US"/>
                          <m:t>]</m:t>
                        </m:r>
                      </m:e>
                      <m:sub>
                        <m:r>
                          <a:rPr lang="en-US" i="1"/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/>
                      <m:t>=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d>
                          <m:dPr>
                            <m:ctrlPr>
                              <a:rPr lang="de-DE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/>
                                  <m:t>1</m:t>
                                </m:r>
                              </m:sub>
                            </m:sSub>
                            <m:r>
                              <a:rPr lang="en-US"/>
                              <m:t>⋯</m:t>
                            </m:r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  <m:r>
                      <a:rPr lang="en-US"/>
                      <m:t>≜</m:t>
                    </m:r>
                    <m:sSup>
                      <m:sSupPr>
                        <m:ctrlPr>
                          <a:rPr lang="de-DE" i="1"/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/>
                          <m:t>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 err="1">
                    <a:solidFill>
                      <a:srgbClr val="F08230"/>
                    </a:solidFill>
                  </a:rPr>
                  <a:t>demixing</a:t>
                </a:r>
                <a:r>
                  <a:rPr lang="en-US" dirty="0">
                    <a:solidFill>
                      <a:srgbClr val="F08230"/>
                    </a:solidFill>
                  </a:rPr>
                  <a:t>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/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err="1"/>
                  <a:t>demixing</a:t>
                </a:r>
                <a:r>
                  <a:rPr lang="en-US" dirty="0"/>
                  <a:t>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4514</Words>
  <Application>Microsoft Macintosh PowerPoint</Application>
  <PresentationFormat>A3-Papier (297 x 420 mm)</PresentationFormat>
  <Paragraphs>885</Paragraphs>
  <Slides>66</Slides>
  <Notes>6</Notes>
  <HiddenSlides>0</HiddenSlides>
  <MMClips>16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6" baseType="lpstr">
      <vt:lpstr>Arial</vt:lpstr>
      <vt:lpstr>Arial</vt:lpstr>
      <vt:lpstr>Arial(Body)</vt:lpstr>
      <vt:lpstr>Calibri</vt:lpstr>
      <vt:lpstr>Cambria Math</vt:lpstr>
      <vt:lpstr>Charter Roman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Seperation  Cocktail Party Problem</vt:lpstr>
      <vt:lpstr>The Concept of Source Seperation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Independent Component Analysis A generic Algorithm description</vt:lpstr>
      <vt:lpstr>Independent Component Analysis Example Concept PowerICA</vt:lpstr>
      <vt:lpstr>Independent Component Analysis Example Algorithm PowerICA – alternative approach up for discussion</vt:lpstr>
      <vt:lpstr>ICA Signal Reconstruction From Mixed Example Signals to Deconstructed Signals</vt:lpstr>
      <vt:lpstr>Independent Component Analysis Notes on peculiarities of ICA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Expirement Types</vt:lpstr>
      <vt:lpstr>Results Type 1 - 4</vt:lpstr>
      <vt:lpstr>Results Type 1 - 4</vt:lpstr>
      <vt:lpstr>Results Type 1 - 4</vt:lpstr>
      <vt:lpstr>Results Type 5 - 7</vt:lpstr>
      <vt:lpstr>EEG case study Semi Synthetic EEG data as Input Signals</vt:lpstr>
      <vt:lpstr>EEG case study Results with Semi Synthetic EEG data</vt:lpstr>
      <vt:lpstr>TODO</vt:lpstr>
      <vt:lpstr>Experiment Design Monte Carlo Flow Chart III</vt:lpstr>
      <vt:lpstr>Experiment Design Monte Carlo Flow Chart II</vt:lpstr>
      <vt:lpstr>Agenda</vt:lpstr>
      <vt:lpstr>Shortcomings</vt:lpstr>
      <vt:lpstr>Recent Developments</vt:lpstr>
      <vt:lpstr>Recent Developments</vt:lpstr>
      <vt:lpstr>Graph Blind Source Separation </vt:lpstr>
      <vt:lpstr>Graph Blind Source Separation What are Graphs?</vt:lpstr>
      <vt:lpstr>Graph Blind Source Separation What are Graphs?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Graph-Autocorrelation</vt:lpstr>
      <vt:lpstr>Graph Blind Source Seperation Graph Decorrelation</vt:lpstr>
      <vt:lpstr>Graph Blind Source Seperation Graph Decorrelation</vt:lpstr>
      <vt:lpstr>Graph Blind Source Separation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Graph BSS Results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is Graph Signal processing / Graph BSS?</vt:lpstr>
      <vt:lpstr>Summary of major outcomes Question 6: Outcomes of Graph BSS?</vt:lpstr>
      <vt:lpstr>Agenda</vt:lpstr>
      <vt:lpstr>Problems and future research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1241</cp:revision>
  <cp:lastPrinted>2021-02-13T22:05:07Z</cp:lastPrinted>
  <dcterms:created xsi:type="dcterms:W3CDTF">2021-02-13T22:05:07Z</dcterms:created>
  <dcterms:modified xsi:type="dcterms:W3CDTF">2021-02-15T03:13:01Z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